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300" r:id="rId45"/>
    <p:sldId id="301" r:id="rId46"/>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rgbClr val="00000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rgbClr val="000000"/>
        </a:fontRef>
        <a:schemeClr val="lt1"/>
      </a:tcTxStyle>
      <a:tcStyle>
        <a:tcBdr/>
        <a:fill>
          <a:solidFill>
            <a:schemeClr val="accent1"/>
          </a:solidFill>
        </a:fill>
      </a:tcStyle>
    </a:firstRow>
  </a:tblStyle>
  <a:tblStyle styleId="{69CF1AB2-1976-4502-BF36-3FF5EA218861}" styleName="Medium Style 4 - Accent 1">
    <a:wholeTbl>
      <a:tcTxStyle>
        <a:fontRef idx="minor">
          <a:srgbClr val="00000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rgbClr val="00000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706" autoAdjust="0"/>
  </p:normalViewPr>
  <p:slideViewPr>
    <p:cSldViewPr snapToGrid="0">
      <p:cViewPr varScale="1">
        <p:scale>
          <a:sx n="83" d="100"/>
          <a:sy n="83" d="100"/>
        </p:scale>
        <p:origin x="696" y="72"/>
      </p:cViewPr>
      <p:guideLst>
        <p:guide pos="3840"/>
        <p:guide orient="horz" pos="2160"/>
      </p:guideLst>
    </p:cSldViewPr>
  </p:slideViewPr>
  <p:notesTextViewPr>
    <p:cViewPr>
      <p:scale>
        <a:sx n="1" d="1"/>
        <a:sy n="1" d="1"/>
      </p:scale>
      <p:origin x="0" y="0"/>
    </p:cViewPr>
  </p:notesTextViewPr>
  <p:notesViewPr>
    <p:cSldViewPr snapToGrid="0" showGuides="1">
      <p:cViewPr varScale="1">
        <p:scale>
          <a:sx n="87" d="100"/>
          <a:sy n="87" d="100"/>
        </p:scale>
        <p:origin x="309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barChart>
        <c:barDir val="col"/>
        <c:grouping val="clustered"/>
        <c:varyColors val="0"/>
        <c:ser>
          <c:idx val="0"/>
          <c:order val="0"/>
          <c:tx>
            <c:strRef>
              <c:f>Sheet1!$B$1</c:f>
              <c:strCache>
                <c:ptCount val="1"/>
                <c:pt idx="0">
                  <c:v>Application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July</c:v>
                </c:pt>
                <c:pt idx="1">
                  <c:v>August</c:v>
                </c:pt>
                <c:pt idx="2">
                  <c:v>September</c:v>
                </c:pt>
                <c:pt idx="3">
                  <c:v>October-November</c:v>
                </c:pt>
              </c:strCache>
            </c:strRef>
          </c:cat>
          <c:val>
            <c:numRef>
              <c:f>Sheet1!$B$2:$B$5</c:f>
              <c:numCache>
                <c:formatCode>General</c:formatCode>
                <c:ptCount val="4"/>
                <c:pt idx="0">
                  <c:v>25</c:v>
                </c:pt>
                <c:pt idx="1">
                  <c:v>45</c:v>
                </c:pt>
                <c:pt idx="2">
                  <c:v>75</c:v>
                </c:pt>
                <c:pt idx="3">
                  <c:v>100</c:v>
                </c:pt>
              </c:numCache>
            </c:numRef>
          </c:val>
          <c:extLst>
            <c:ext xmlns:c16="http://schemas.microsoft.com/office/drawing/2014/chart" uri="{C3380CC4-5D6E-409C-BE32-E72D297353CC}">
              <c16:uniqueId val="{00000000-40FB-4DCB-A16B-FCA4347C8328}"/>
            </c:ext>
          </c:extLst>
        </c:ser>
        <c:ser>
          <c:idx val="1"/>
          <c:order val="1"/>
          <c:tx>
            <c:strRef>
              <c:f>Sheet1!$C$1</c:f>
              <c:strCache>
                <c:ptCount val="1"/>
                <c:pt idx="0">
                  <c:v>Formal Report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July</c:v>
                </c:pt>
                <c:pt idx="1">
                  <c:v>August</c:v>
                </c:pt>
                <c:pt idx="2">
                  <c:v>September</c:v>
                </c:pt>
                <c:pt idx="3">
                  <c:v>October-November</c:v>
                </c:pt>
              </c:strCache>
            </c:strRef>
          </c:cat>
          <c:val>
            <c:numRef>
              <c:f>Sheet1!$C$2:$C$5</c:f>
              <c:numCache>
                <c:formatCode>General</c:formatCode>
                <c:ptCount val="4"/>
                <c:pt idx="0">
                  <c:v>35</c:v>
                </c:pt>
                <c:pt idx="1">
                  <c:v>65</c:v>
                </c:pt>
                <c:pt idx="2">
                  <c:v>85</c:v>
                </c:pt>
                <c:pt idx="3">
                  <c:v>100</c:v>
                </c:pt>
              </c:numCache>
            </c:numRef>
          </c:val>
          <c:extLst>
            <c:ext xmlns:c16="http://schemas.microsoft.com/office/drawing/2014/chart" uri="{C3380CC4-5D6E-409C-BE32-E72D297353CC}">
              <c16:uniqueId val="{00000001-40FB-4DCB-A16B-FCA4347C8328}"/>
            </c:ext>
          </c:extLst>
        </c:ser>
        <c:ser>
          <c:idx val="2"/>
          <c:order val="2"/>
          <c:tx>
            <c:strRef>
              <c:f>Sheet1!$D$1</c:f>
              <c:strCache>
                <c:ptCount val="1"/>
                <c:pt idx="0">
                  <c:v>Weekly &amp; Monthly Reports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July</c:v>
                </c:pt>
                <c:pt idx="1">
                  <c:v>August</c:v>
                </c:pt>
                <c:pt idx="2">
                  <c:v>September</c:v>
                </c:pt>
                <c:pt idx="3">
                  <c:v>October-November</c:v>
                </c:pt>
              </c:strCache>
            </c:strRef>
          </c:cat>
          <c:val>
            <c:numRef>
              <c:f>Sheet1!$D$2:$D$5</c:f>
              <c:numCache>
                <c:formatCode>General</c:formatCode>
                <c:ptCount val="4"/>
                <c:pt idx="0">
                  <c:v>25</c:v>
                </c:pt>
                <c:pt idx="1">
                  <c:v>55</c:v>
                </c:pt>
                <c:pt idx="2">
                  <c:v>85</c:v>
                </c:pt>
                <c:pt idx="3">
                  <c:v>100</c:v>
                </c:pt>
              </c:numCache>
            </c:numRef>
          </c:val>
          <c:extLst>
            <c:ext xmlns:c16="http://schemas.microsoft.com/office/drawing/2014/chart" uri="{C3380CC4-5D6E-409C-BE32-E72D297353CC}">
              <c16:uniqueId val="{00000002-40FB-4DCB-A16B-FCA4347C8328}"/>
            </c:ext>
          </c:extLst>
        </c:ser>
        <c:dLbls>
          <c:showLegendKey val="0"/>
          <c:showVal val="0"/>
          <c:showCatName val="0"/>
          <c:showSerName val="0"/>
          <c:showPercent val="0"/>
          <c:showBubbleSize val="0"/>
        </c:dLbls>
        <c:gapWidth val="100"/>
        <c:overlap val="-24"/>
        <c:axId val="1"/>
        <c:axId val="2"/>
      </c:barChart>
      <c:catAx>
        <c:axId val="1"/>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uFillTx/>
                <a:latin typeface="+mn-lt"/>
                <a:ea typeface="+mn-ea"/>
                <a:cs typeface="+mn-cs"/>
              </a:defRPr>
            </a:pPr>
            <a:endParaRPr lang="en-US"/>
          </a:p>
        </c:txPr>
        <c:crossAx val="2"/>
        <c:crosses val="autoZero"/>
        <c:auto val="1"/>
        <c:lblAlgn val="ctr"/>
        <c:lblOffset val="100"/>
        <c:noMultiLvlLbl val="0"/>
      </c:catAx>
      <c:valAx>
        <c:axId val="2"/>
        <c:scaling>
          <c:orientation val="minMax"/>
          <c:max val="10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uFillTx/>
                <a:latin typeface="+mn-lt"/>
                <a:ea typeface="+mn-ea"/>
                <a:cs typeface="+mn-cs"/>
              </a:defRPr>
            </a:pPr>
            <a:endParaRPr lang="en-US"/>
          </a:p>
        </c:txPr>
        <c:crossAx val="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uFillTx/>
              <a:latin typeface="+mn-lt"/>
              <a:ea typeface="+mn-ea"/>
              <a:cs typeface="+mn-cs"/>
            </a:defRPr>
          </a:pPr>
          <a:endParaRPr lang="en-US"/>
        </a:p>
      </c:txPr>
    </c:legend>
    <c:plotVisOnly val="1"/>
    <c:dispBlanksAs val="gap"/>
    <c:showDLblsOverMax val="0"/>
  </c:chart>
  <c:spPr>
    <a:noFill/>
    <a:ln>
      <a:noFill/>
    </a:ln>
    <a:effectLst/>
  </c:spPr>
  <c:txPr>
    <a:bodyPr/>
    <a:lstStyle/>
    <a:p>
      <a:pPr>
        <a:defRPr>
          <a:uFillTx/>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D51337A-31FA-4717-B2BF-9243F96D2B9B}">
      <dgm:prSet phldrT="[Text]" custT="1"/>
      <dgm:spPr/>
      <dgm:t>
        <a:bodyPr/>
        <a:lstStyle/>
        <a:p>
          <a:r>
            <a:rPr lang="en-US" sz="2800" dirty="0">
              <a:latin typeface="Tahoma" panose="020B0604030504040204" pitchFamily="34" charset="0"/>
              <a:ea typeface="Tahoma" panose="020B0604030504040204" pitchFamily="34" charset="0"/>
              <a:cs typeface="Tahoma" panose="020B0604030504040204" pitchFamily="34" charset="0"/>
            </a:rPr>
            <a:t>Problem #1</a:t>
          </a: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E40970FA-9468-4353-8343-FE5E2BEBB8B0}">
      <dgm:prSet phldrT="[Tex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Android Studio has not been taught in previous semesters</a:t>
          </a:r>
        </a:p>
      </dgm:t>
    </dgm:pt>
    <dgm:pt modelId="{85FA6A33-9FA9-4134-A6A3-A5D4748A1779}" type="parTrans" cxnId="{A316347C-9D1A-43C6-BE2B-DC184440E1C9}">
      <dgm:prSet/>
      <dgm:spPr/>
      <dgm:t>
        <a:bodyPr/>
        <a:lstStyle/>
        <a:p>
          <a:endParaRPr lang="en-US"/>
        </a:p>
      </dgm:t>
    </dgm:pt>
    <dgm:pt modelId="{04FF68DF-CF36-4D12-9ECE-A3519B0AC88A}" type="sibTrans" cxnId="{A316347C-9D1A-43C6-BE2B-DC184440E1C9}">
      <dgm:prSet/>
      <dgm:spPr/>
      <dgm:t>
        <a:bodyPr/>
        <a:lstStyle/>
        <a:p>
          <a:endParaRPr lang="en-US"/>
        </a:p>
      </dgm:t>
    </dgm:pt>
    <dgm:pt modelId="{95A524E6-8A71-49A1-AF74-29696A02028A}">
      <dgm:prSet phldrT="[Tex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Skills as a student are very limited. A lot of research has to be made online(Google) in order to complete a task</a:t>
          </a:r>
        </a:p>
      </dgm:t>
    </dgm:pt>
    <dgm:pt modelId="{EE0C23C2-8A0C-497A-A914-ED60FDCA930F}" type="sibTrans" cxnId="{764A7F40-FC93-4B5E-82E4-B29F920B2D30}">
      <dgm:prSet/>
      <dgm:spPr/>
      <dgm:t>
        <a:bodyPr/>
        <a:lstStyle/>
        <a:p>
          <a:endParaRPr lang="en-US"/>
        </a:p>
      </dgm:t>
    </dgm:pt>
    <dgm:pt modelId="{52C86CAF-440B-4BB7-BD46-805908EC2D17}" type="parTrans" cxnId="{764A7F40-FC93-4B5E-82E4-B29F920B2D30}">
      <dgm:prSet/>
      <dgm:spPr/>
      <dgm:t>
        <a:bodyPr/>
        <a:lstStyle/>
        <a:p>
          <a:endParaRPr lang="en-US"/>
        </a:p>
      </dgm:t>
    </dgm:pt>
    <dgm:pt modelId="{2A9B6C90-9B70-4ED8-9084-8651413BB905}">
      <dgm:prSet phldrT="[Tex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Not all of us are excellent in programming, hence, it resulted in a slower progress</a:t>
          </a:r>
        </a:p>
      </dgm:t>
    </dgm:pt>
    <dgm:pt modelId="{54109FB3-0563-4B2C-BFF0-181E047427F8}" type="sibTrans" cxnId="{1D59D94A-4BF7-417E-B49B-225C005839A9}">
      <dgm:prSet/>
      <dgm:spPr/>
      <dgm:t>
        <a:bodyPr/>
        <a:lstStyle/>
        <a:p>
          <a:endParaRPr lang="en-US"/>
        </a:p>
      </dgm:t>
    </dgm:pt>
    <dgm:pt modelId="{47C005B7-F5AA-4111-A87D-782B117A0259}" type="parTrans" cxnId="{1D59D94A-4BF7-417E-B49B-225C005839A9}">
      <dgm:prSet/>
      <dgm:spPr/>
      <dgm:t>
        <a:bodyPr/>
        <a:lstStyle/>
        <a:p>
          <a:endParaRPr lang="en-US"/>
        </a:p>
      </dgm:t>
    </dgm:pt>
    <dgm:pt modelId="{928B5CB8-3545-4EE5-8BED-981D3C6157A5}">
      <dgm:prSet phldrT="[Text]" custT="1"/>
      <dgm:spPr/>
      <dgm:t>
        <a:bodyPr/>
        <a:lstStyle/>
        <a:p>
          <a:r>
            <a:rPr lang="en-US" sz="2800" dirty="0">
              <a:latin typeface="Tahoma" panose="020B0604030504040204" pitchFamily="34" charset="0"/>
              <a:ea typeface="Tahoma" panose="020B0604030504040204" pitchFamily="34" charset="0"/>
              <a:cs typeface="Tahoma" panose="020B0604030504040204" pitchFamily="34" charset="0"/>
            </a:rPr>
            <a:t>Problem #4</a:t>
          </a:r>
        </a:p>
      </dgm:t>
    </dgm:pt>
    <dgm:pt modelId="{8EF545BA-8D8A-4813-A428-2F18D76E61FA}" type="sibTrans" cxnId="{085D3777-7996-4375-B5FB-BFD96D1BF9E4}">
      <dgm:prSet/>
      <dgm:spPr/>
      <dgm:t>
        <a:bodyPr/>
        <a:lstStyle/>
        <a:p>
          <a:endParaRPr lang="en-US"/>
        </a:p>
      </dgm:t>
    </dgm:pt>
    <dgm:pt modelId="{8452F8D0-82FD-4609-B6BD-446E31563D8A}" type="parTrans" cxnId="{085D3777-7996-4375-B5FB-BFD96D1BF9E4}">
      <dgm:prSet/>
      <dgm:spPr/>
      <dgm:t>
        <a:bodyPr/>
        <a:lstStyle/>
        <a:p>
          <a:endParaRPr lang="en-US"/>
        </a:p>
      </dgm:t>
    </dgm:pt>
    <dgm:pt modelId="{51A6936C-668E-4912-B1B4-BA2D45D3F624}">
      <dgm:prSet phldrT="[Text]" custT="1"/>
      <dgm:spPr/>
      <dgm:t>
        <a:bodyPr/>
        <a:lstStyle/>
        <a:p>
          <a:r>
            <a:rPr lang="en-US" sz="2800" dirty="0">
              <a:latin typeface="Tahoma" panose="020B0604030504040204" pitchFamily="34" charset="0"/>
              <a:ea typeface="Tahoma" panose="020B0604030504040204" pitchFamily="34" charset="0"/>
              <a:cs typeface="Tahoma" panose="020B0604030504040204" pitchFamily="34" charset="0"/>
            </a:rPr>
            <a:t>Problem #3</a:t>
          </a:r>
        </a:p>
      </dgm:t>
    </dgm:pt>
    <dgm:pt modelId="{E68031D9-E3F9-439E-86FC-2A0A3A3988D0}" type="sibTrans" cxnId="{000FE2BB-9FE6-4965-ADF5-E3E85B644286}">
      <dgm:prSet/>
      <dgm:spPr/>
      <dgm:t>
        <a:bodyPr/>
        <a:lstStyle/>
        <a:p>
          <a:endParaRPr lang="en-US"/>
        </a:p>
      </dgm:t>
    </dgm:pt>
    <dgm:pt modelId="{8F7D40F1-9723-47F5-BFD2-340696378D49}" type="parTrans" cxnId="{000FE2BB-9FE6-4965-ADF5-E3E85B644286}">
      <dgm:prSet/>
      <dgm:spPr/>
      <dgm:t>
        <a:bodyPr/>
        <a:lstStyle/>
        <a:p>
          <a:endParaRPr lang="en-US"/>
        </a:p>
      </dgm:t>
    </dgm:pt>
    <dgm:pt modelId="{9D8DAFB6-C744-4BD6-B757-393BF647EBB6}">
      <dgm:prSet phldrT="[Tex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The codes were very difficult to apply in Android Studio</a:t>
          </a:r>
        </a:p>
      </dgm:t>
    </dgm:pt>
    <dgm:pt modelId="{C9B44773-68B1-427B-B9CA-0AEA186B621E}" type="sibTrans" cxnId="{56052809-46E4-4445-B520-94004C28BB9D}">
      <dgm:prSet/>
      <dgm:spPr/>
      <dgm:t>
        <a:bodyPr/>
        <a:lstStyle/>
        <a:p>
          <a:endParaRPr lang="en-US"/>
        </a:p>
      </dgm:t>
    </dgm:pt>
    <dgm:pt modelId="{17C1C47E-8D1A-404A-B227-B017391CB5F6}" type="parTrans" cxnId="{56052809-46E4-4445-B520-94004C28BB9D}">
      <dgm:prSet/>
      <dgm:spPr/>
      <dgm:t>
        <a:bodyPr/>
        <a:lstStyle/>
        <a:p>
          <a:endParaRPr lang="en-US"/>
        </a:p>
      </dgm:t>
    </dgm:pt>
    <dgm:pt modelId="{A7F7584C-6CC5-40A2-9566-2842A5DEA97A}">
      <dgm:prSet phldrT="[Text]" custT="1"/>
      <dgm:spPr/>
      <dgm:t>
        <a:bodyPr/>
        <a:lstStyle/>
        <a:p>
          <a:r>
            <a:rPr lang="en-US" sz="2800" dirty="0">
              <a:latin typeface="Tahoma" panose="020B0604030504040204" pitchFamily="34" charset="0"/>
              <a:ea typeface="Tahoma" panose="020B0604030504040204" pitchFamily="34" charset="0"/>
              <a:cs typeface="Tahoma" panose="020B0604030504040204" pitchFamily="34" charset="0"/>
            </a:rPr>
            <a:t>Problem #2</a:t>
          </a:r>
        </a:p>
      </dgm:t>
    </dgm:pt>
    <dgm:pt modelId="{C41ED6A4-512C-48AB-901D-671B73446005}" type="sibTrans" cxnId="{F68422C1-CD34-4DED-AA4B-85EFFF4FE933}">
      <dgm:prSet/>
      <dgm:spPr/>
      <dgm:t>
        <a:bodyPr/>
        <a:lstStyle/>
        <a:p>
          <a:endParaRPr lang="en-US"/>
        </a:p>
      </dgm:t>
    </dgm:pt>
    <dgm:pt modelId="{581272CD-5908-4C17-8E9B-8BF6DCE43C3E}" type="parTrans" cxnId="{F68422C1-CD34-4DED-AA4B-85EFFF4FE933}">
      <dgm:prSet/>
      <dgm:spPr/>
      <dgm:t>
        <a:bodyPr/>
        <a:lstStyle/>
        <a:p>
          <a:endParaRPr lang="en-US"/>
        </a:p>
      </dgm:t>
    </dgm:pt>
    <dgm:pt modelId="{99FD7F24-5BB9-46E8-BB7C-4B477B73B815}" type="pres">
      <dgm:prSet presAssocID="{81269538-BFC5-48BB-BEA1-D7AF1F385FD5}" presName="Name0" presStyleCnt="0">
        <dgm:presLayoutVars>
          <dgm:dir/>
          <dgm:animLvl val="lvl"/>
          <dgm:resizeHandles val="exact"/>
        </dgm:presLayoutVars>
      </dgm:prSet>
      <dgm:spPr/>
    </dgm:pt>
    <dgm:pt modelId="{BBAB8945-0B00-4547-92CF-AE59FDD0EF39}" type="pres">
      <dgm:prSet presAssocID="{0D51337A-31FA-4717-B2BF-9243F96D2B9B}" presName="linNode" presStyleCnt="0"/>
      <dgm:spPr/>
    </dgm:pt>
    <dgm:pt modelId="{3230722F-B757-4673-BD2F-9D4BAB5CEE8D}" type="pres">
      <dgm:prSet presAssocID="{0D51337A-31FA-4717-B2BF-9243F96D2B9B}" presName="parentText" presStyleLbl="node1" presStyleIdx="0" presStyleCnt="4">
        <dgm:presLayoutVars>
          <dgm:chMax val="1"/>
          <dgm:bulletEnabled val="1"/>
        </dgm:presLayoutVars>
      </dgm:prSet>
      <dgm:spPr/>
    </dgm:pt>
    <dgm:pt modelId="{6FB9694A-6C63-4B23-90F6-4F208C00D399}" type="pres">
      <dgm:prSet presAssocID="{0D51337A-31FA-4717-B2BF-9243F96D2B9B}" presName="descendantText" presStyleLbl="alignAccFollowNode1" presStyleIdx="0" presStyleCnt="4">
        <dgm:presLayoutVars>
          <dgm:bulletEnabled val="1"/>
        </dgm:presLayoutVars>
      </dgm:prSet>
      <dgm:spPr/>
    </dgm:pt>
    <dgm:pt modelId="{3E4AEBB9-D07D-412D-A9F3-5F50CE85FF20}" type="pres">
      <dgm:prSet presAssocID="{6799645E-F42F-43D8-B2EA-A1377D84D0B3}" presName="sp" presStyleCnt="0"/>
      <dgm:spPr/>
    </dgm:pt>
    <dgm:pt modelId="{C60E4332-AB2E-4201-AF29-E3D9D2CE99DD}" type="pres">
      <dgm:prSet presAssocID="{A7F7584C-6CC5-40A2-9566-2842A5DEA97A}" presName="linNode" presStyleCnt="0"/>
      <dgm:spPr/>
    </dgm:pt>
    <dgm:pt modelId="{8A3FE5E4-2689-4041-B2C5-C63BC276A3EF}" type="pres">
      <dgm:prSet presAssocID="{A7F7584C-6CC5-40A2-9566-2842A5DEA97A}" presName="parentText" presStyleLbl="node1" presStyleIdx="1" presStyleCnt="4">
        <dgm:presLayoutVars>
          <dgm:chMax val="1"/>
          <dgm:bulletEnabled val="1"/>
        </dgm:presLayoutVars>
      </dgm:prSet>
      <dgm:spPr/>
    </dgm:pt>
    <dgm:pt modelId="{329ECF1A-78BE-41CB-B252-8011825B67CD}" type="pres">
      <dgm:prSet presAssocID="{A7F7584C-6CC5-40A2-9566-2842A5DEA97A}" presName="descendantText" presStyleLbl="alignAccFollowNode1" presStyleIdx="1" presStyleCnt="4">
        <dgm:presLayoutVars>
          <dgm:bulletEnabled val="1"/>
        </dgm:presLayoutVars>
      </dgm:prSet>
      <dgm:spPr/>
    </dgm:pt>
    <dgm:pt modelId="{CF97419B-1653-4404-8A25-A4EB2811914A}" type="pres">
      <dgm:prSet presAssocID="{C41ED6A4-512C-48AB-901D-671B73446005}" presName="sp" presStyleCnt="0"/>
      <dgm:spPr/>
    </dgm:pt>
    <dgm:pt modelId="{74B4E996-D144-43FA-9C7B-5183D295C315}" type="pres">
      <dgm:prSet presAssocID="{51A6936C-668E-4912-B1B4-BA2D45D3F624}" presName="linNode" presStyleCnt="0"/>
      <dgm:spPr/>
    </dgm:pt>
    <dgm:pt modelId="{1C763A21-352A-41D1-A2E2-E305DABA275D}" type="pres">
      <dgm:prSet presAssocID="{51A6936C-668E-4912-B1B4-BA2D45D3F624}" presName="parentText" presStyleLbl="node1" presStyleIdx="2" presStyleCnt="4">
        <dgm:presLayoutVars>
          <dgm:chMax val="1"/>
          <dgm:bulletEnabled val="1"/>
        </dgm:presLayoutVars>
      </dgm:prSet>
      <dgm:spPr/>
    </dgm:pt>
    <dgm:pt modelId="{A66EBD3D-E7C5-421C-B8B5-728648057DDC}" type="pres">
      <dgm:prSet presAssocID="{51A6936C-668E-4912-B1B4-BA2D45D3F624}" presName="descendantText" presStyleLbl="alignAccFollowNode1" presStyleIdx="2" presStyleCnt="4">
        <dgm:presLayoutVars>
          <dgm:bulletEnabled val="1"/>
        </dgm:presLayoutVars>
      </dgm:prSet>
      <dgm:spPr/>
    </dgm:pt>
    <dgm:pt modelId="{4D3735EA-64D5-44A4-9D60-787BDDA83D1A}" type="pres">
      <dgm:prSet presAssocID="{E68031D9-E3F9-439E-86FC-2A0A3A3988D0}" presName="sp" presStyleCnt="0"/>
      <dgm:spPr/>
    </dgm:pt>
    <dgm:pt modelId="{120DCED0-01FF-429D-8B4B-923E0875F75E}" type="pres">
      <dgm:prSet presAssocID="{928B5CB8-3545-4EE5-8BED-981D3C6157A5}" presName="linNode" presStyleCnt="0"/>
      <dgm:spPr/>
    </dgm:pt>
    <dgm:pt modelId="{B9324B26-5FF5-4FF7-9073-66103CBE8481}" type="pres">
      <dgm:prSet presAssocID="{928B5CB8-3545-4EE5-8BED-981D3C6157A5}" presName="parentText" presStyleLbl="node1" presStyleIdx="3" presStyleCnt="4">
        <dgm:presLayoutVars>
          <dgm:chMax val="1"/>
          <dgm:bulletEnabled val="1"/>
        </dgm:presLayoutVars>
      </dgm:prSet>
      <dgm:spPr/>
    </dgm:pt>
    <dgm:pt modelId="{95E0557D-F0A1-4F38-8083-55DE7503164F}" type="pres">
      <dgm:prSet presAssocID="{928B5CB8-3545-4EE5-8BED-981D3C6157A5}" presName="descendantText" presStyleLbl="alignAccFollowNode1" presStyleIdx="3" presStyleCnt="4">
        <dgm:presLayoutVars>
          <dgm:bulletEnabled val="1"/>
        </dgm:presLayoutVars>
      </dgm:prSet>
      <dgm:spPr/>
    </dgm:pt>
  </dgm:ptLst>
  <dgm:cxnLst>
    <dgm:cxn modelId="{56052809-46E4-4445-B520-94004C28BB9D}" srcId="{A7F7584C-6CC5-40A2-9566-2842A5DEA97A}" destId="{9D8DAFB6-C744-4BD6-B757-393BF647EBB6}" srcOrd="0" destOrd="0" parTransId="{17C1C47E-8D1A-404A-B227-B017391CB5F6}" sibTransId="{C9B44773-68B1-427B-B9CA-0AEA186B621E}"/>
    <dgm:cxn modelId="{A38C1039-CB78-4EBF-844F-7A838983E228}" type="presOf" srcId="{A7F7584C-6CC5-40A2-9566-2842A5DEA97A}" destId="{8A3FE5E4-2689-4041-B2C5-C63BC276A3EF}" srcOrd="0" destOrd="0" presId="urn:microsoft.com/office/officeart/2005/8/layout/vList5"/>
    <dgm:cxn modelId="{764A7F40-FC93-4B5E-82E4-B29F920B2D30}" srcId="{928B5CB8-3545-4EE5-8BED-981D3C6157A5}" destId="{95A524E6-8A71-49A1-AF74-29696A02028A}" srcOrd="0" destOrd="0" parTransId="{52C86CAF-440B-4BB7-BD46-805908EC2D17}" sibTransId="{EE0C23C2-8A0C-497A-A914-ED60FDCA930F}"/>
    <dgm:cxn modelId="{1D59D94A-4BF7-417E-B49B-225C005839A9}" srcId="{51A6936C-668E-4912-B1B4-BA2D45D3F624}" destId="{2A9B6C90-9B70-4ED8-9084-8651413BB905}" srcOrd="0" destOrd="0" parTransId="{47C005B7-F5AA-4111-A87D-782B117A0259}" sibTransId="{54109FB3-0563-4B2C-BFF0-181E047427F8}"/>
    <dgm:cxn modelId="{6DF17F4D-4120-4DE8-8738-503F2519CD40}" type="presOf" srcId="{9D8DAFB6-C744-4BD6-B757-393BF647EBB6}" destId="{329ECF1A-78BE-41CB-B252-8011825B67CD}" srcOrd="0" destOrd="0" presId="urn:microsoft.com/office/officeart/2005/8/layout/vList5"/>
    <dgm:cxn modelId="{D51B6075-27E4-4292-9F89-0CC50DF21ED9}" type="presOf" srcId="{51A6936C-668E-4912-B1B4-BA2D45D3F624}" destId="{1C763A21-352A-41D1-A2E2-E305DABA275D}" srcOrd="0" destOrd="0" presId="urn:microsoft.com/office/officeart/2005/8/layout/vList5"/>
    <dgm:cxn modelId="{9E6BB655-7FE4-4F8D-B1D2-F885E60B8754}" srcId="{81269538-BFC5-48BB-BEA1-D7AF1F385FD5}" destId="{0D51337A-31FA-4717-B2BF-9243F96D2B9B}" srcOrd="0" destOrd="0" parTransId="{A9294D65-F371-46C8-A624-E557E9DF1A30}" sibTransId="{6799645E-F42F-43D8-B2EA-A1377D84D0B3}"/>
    <dgm:cxn modelId="{085D3777-7996-4375-B5FB-BFD96D1BF9E4}" srcId="{81269538-BFC5-48BB-BEA1-D7AF1F385FD5}" destId="{928B5CB8-3545-4EE5-8BED-981D3C6157A5}" srcOrd="3" destOrd="0" parTransId="{8452F8D0-82FD-4609-B6BD-446E31563D8A}" sibTransId="{8EF545BA-8D8A-4813-A428-2F18D76E61FA}"/>
    <dgm:cxn modelId="{C65EFE7A-5430-4917-89D2-D70BAF0289E3}" type="presOf" srcId="{2A9B6C90-9B70-4ED8-9084-8651413BB905}" destId="{A66EBD3D-E7C5-421C-B8B5-728648057DDC}" srcOrd="0" destOrd="0" presId="urn:microsoft.com/office/officeart/2005/8/layout/vList5"/>
    <dgm:cxn modelId="{A316347C-9D1A-43C6-BE2B-DC184440E1C9}" srcId="{0D51337A-31FA-4717-B2BF-9243F96D2B9B}" destId="{E40970FA-9468-4353-8343-FE5E2BEBB8B0}" srcOrd="0" destOrd="0" parTransId="{85FA6A33-9FA9-4134-A6A3-A5D4748A1779}" sibTransId="{04FF68DF-CF36-4D12-9ECE-A3519B0AC88A}"/>
    <dgm:cxn modelId="{53988784-A0E1-4D82-B36B-740DE83EB0C9}" type="presOf" srcId="{81269538-BFC5-48BB-BEA1-D7AF1F385FD5}" destId="{99FD7F24-5BB9-46E8-BB7C-4B477B73B815}" srcOrd="0" destOrd="0" presId="urn:microsoft.com/office/officeart/2005/8/layout/vList5"/>
    <dgm:cxn modelId="{993E0796-DCBD-4EB2-9BAB-4437E125DA45}" type="presOf" srcId="{E40970FA-9468-4353-8343-FE5E2BEBB8B0}" destId="{6FB9694A-6C63-4B23-90F6-4F208C00D399}" srcOrd="0" destOrd="0" presId="urn:microsoft.com/office/officeart/2005/8/layout/vList5"/>
    <dgm:cxn modelId="{000FE2BB-9FE6-4965-ADF5-E3E85B644286}" srcId="{81269538-BFC5-48BB-BEA1-D7AF1F385FD5}" destId="{51A6936C-668E-4912-B1B4-BA2D45D3F624}" srcOrd="2" destOrd="0" parTransId="{8F7D40F1-9723-47F5-BFD2-340696378D49}" sibTransId="{E68031D9-E3F9-439E-86FC-2A0A3A3988D0}"/>
    <dgm:cxn modelId="{F68422C1-CD34-4DED-AA4B-85EFFF4FE933}" srcId="{81269538-BFC5-48BB-BEA1-D7AF1F385FD5}" destId="{A7F7584C-6CC5-40A2-9566-2842A5DEA97A}" srcOrd="1" destOrd="0" parTransId="{581272CD-5908-4C17-8E9B-8BF6DCE43C3E}" sibTransId="{C41ED6A4-512C-48AB-901D-671B73446005}"/>
    <dgm:cxn modelId="{02B1C3C3-F2D2-4C80-8962-E0C9B39A6EF4}" type="presOf" srcId="{0D51337A-31FA-4717-B2BF-9243F96D2B9B}" destId="{3230722F-B757-4673-BD2F-9D4BAB5CEE8D}" srcOrd="0" destOrd="0" presId="urn:microsoft.com/office/officeart/2005/8/layout/vList5"/>
    <dgm:cxn modelId="{A44DF6E5-2150-478D-AAB9-24BC6742BCEE}" type="presOf" srcId="{928B5CB8-3545-4EE5-8BED-981D3C6157A5}" destId="{B9324B26-5FF5-4FF7-9073-66103CBE8481}" srcOrd="0" destOrd="0" presId="urn:microsoft.com/office/officeart/2005/8/layout/vList5"/>
    <dgm:cxn modelId="{66EBA0EC-F77C-4ABE-8815-8C8F4F6ACAB5}" type="presOf" srcId="{95A524E6-8A71-49A1-AF74-29696A02028A}" destId="{95E0557D-F0A1-4F38-8083-55DE7503164F}" srcOrd="0" destOrd="0" presId="urn:microsoft.com/office/officeart/2005/8/layout/vList5"/>
    <dgm:cxn modelId="{45435F90-22A5-4C03-B101-FD4577E8A794}" type="presParOf" srcId="{99FD7F24-5BB9-46E8-BB7C-4B477B73B815}" destId="{BBAB8945-0B00-4547-92CF-AE59FDD0EF39}" srcOrd="0" destOrd="0" presId="urn:microsoft.com/office/officeart/2005/8/layout/vList5"/>
    <dgm:cxn modelId="{B399DCC2-FF40-4D75-A2A7-A495D4AF2387}" type="presParOf" srcId="{BBAB8945-0B00-4547-92CF-AE59FDD0EF39}" destId="{3230722F-B757-4673-BD2F-9D4BAB5CEE8D}" srcOrd="0" destOrd="0" presId="urn:microsoft.com/office/officeart/2005/8/layout/vList5"/>
    <dgm:cxn modelId="{4A0749A4-83B7-4DF9-BA0E-5506B76F10A1}" type="presParOf" srcId="{BBAB8945-0B00-4547-92CF-AE59FDD0EF39}" destId="{6FB9694A-6C63-4B23-90F6-4F208C00D399}" srcOrd="1" destOrd="0" presId="urn:microsoft.com/office/officeart/2005/8/layout/vList5"/>
    <dgm:cxn modelId="{26C2F444-58E5-4B3C-A169-EBC64ABE0EE9}" type="presParOf" srcId="{99FD7F24-5BB9-46E8-BB7C-4B477B73B815}" destId="{3E4AEBB9-D07D-412D-A9F3-5F50CE85FF20}" srcOrd="1" destOrd="0" presId="urn:microsoft.com/office/officeart/2005/8/layout/vList5"/>
    <dgm:cxn modelId="{FB2D3183-70C6-44DD-875A-CC09A2C89FEB}" type="presParOf" srcId="{99FD7F24-5BB9-46E8-BB7C-4B477B73B815}" destId="{C60E4332-AB2E-4201-AF29-E3D9D2CE99DD}" srcOrd="2" destOrd="0" presId="urn:microsoft.com/office/officeart/2005/8/layout/vList5"/>
    <dgm:cxn modelId="{B9D84324-BE5B-4514-8201-6B25BE814C19}" type="presParOf" srcId="{C60E4332-AB2E-4201-AF29-E3D9D2CE99DD}" destId="{8A3FE5E4-2689-4041-B2C5-C63BC276A3EF}" srcOrd="0" destOrd="0" presId="urn:microsoft.com/office/officeart/2005/8/layout/vList5"/>
    <dgm:cxn modelId="{62F196CC-DD4E-41F1-95F6-0E80E18CA40A}" type="presParOf" srcId="{C60E4332-AB2E-4201-AF29-E3D9D2CE99DD}" destId="{329ECF1A-78BE-41CB-B252-8011825B67CD}" srcOrd="1" destOrd="0" presId="urn:microsoft.com/office/officeart/2005/8/layout/vList5"/>
    <dgm:cxn modelId="{902C8576-A8E1-4C1E-B647-4F0EFC878EDE}" type="presParOf" srcId="{99FD7F24-5BB9-46E8-BB7C-4B477B73B815}" destId="{CF97419B-1653-4404-8A25-A4EB2811914A}" srcOrd="3" destOrd="0" presId="urn:microsoft.com/office/officeart/2005/8/layout/vList5"/>
    <dgm:cxn modelId="{C0AE58B2-3BCF-4A17-9962-82AF5DB00A66}" type="presParOf" srcId="{99FD7F24-5BB9-46E8-BB7C-4B477B73B815}" destId="{74B4E996-D144-43FA-9C7B-5183D295C315}" srcOrd="4" destOrd="0" presId="urn:microsoft.com/office/officeart/2005/8/layout/vList5"/>
    <dgm:cxn modelId="{CC23B1CA-2592-479D-988C-BB870D7E9EC9}" type="presParOf" srcId="{74B4E996-D144-43FA-9C7B-5183D295C315}" destId="{1C763A21-352A-41D1-A2E2-E305DABA275D}" srcOrd="0" destOrd="0" presId="urn:microsoft.com/office/officeart/2005/8/layout/vList5"/>
    <dgm:cxn modelId="{477107E6-023C-4B3F-96EF-D2D5DA516C5C}" type="presParOf" srcId="{74B4E996-D144-43FA-9C7B-5183D295C315}" destId="{A66EBD3D-E7C5-421C-B8B5-728648057DDC}" srcOrd="1" destOrd="0" presId="urn:microsoft.com/office/officeart/2005/8/layout/vList5"/>
    <dgm:cxn modelId="{933347A6-BCAF-495A-96A7-208A97A1751A}" type="presParOf" srcId="{99FD7F24-5BB9-46E8-BB7C-4B477B73B815}" destId="{4D3735EA-64D5-44A4-9D60-787BDDA83D1A}" srcOrd="5" destOrd="0" presId="urn:microsoft.com/office/officeart/2005/8/layout/vList5"/>
    <dgm:cxn modelId="{677D4939-AE22-4645-A75D-BD07DA38E78F}" type="presParOf" srcId="{99FD7F24-5BB9-46E8-BB7C-4B477B73B815}" destId="{120DCED0-01FF-429D-8B4B-923E0875F75E}" srcOrd="6" destOrd="0" presId="urn:microsoft.com/office/officeart/2005/8/layout/vList5"/>
    <dgm:cxn modelId="{AF6385C2-1319-4602-9D19-9A89E6EBF57F}" type="presParOf" srcId="{120DCED0-01FF-429D-8B4B-923E0875F75E}" destId="{B9324B26-5FF5-4FF7-9073-66103CBE8481}" srcOrd="0" destOrd="0" presId="urn:microsoft.com/office/officeart/2005/8/layout/vList5"/>
    <dgm:cxn modelId="{16466152-551A-417E-9EB3-4C0FC3867902}" type="presParOf" srcId="{120DCED0-01FF-429D-8B4B-923E0875F75E}" destId="{95E0557D-F0A1-4F38-8083-55DE7503164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FC193-7A05-4631-B681-B56EAB543D3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857B86A-DEC1-407C-A1BB-5BF9ACCBCA6A}">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Solution #1</a:t>
          </a:r>
        </a:p>
      </dgm:t>
    </dgm:pt>
    <dgm:pt modelId="{8CA7BF9B-8199-4683-AD57-CB0086659013}" type="parTrans" cxnId="{B12F0503-977A-4B5D-8CB7-420B041FF863}">
      <dgm:prSet/>
      <dgm:spPr/>
      <dgm:t>
        <a:bodyPr/>
        <a:lstStyle/>
        <a:p>
          <a:endParaRPr lang="en-US"/>
        </a:p>
      </dgm:t>
    </dgm:pt>
    <dgm:pt modelId="{F087F24E-A7D7-4DCE-B2A7-9B941289621A}" type="sibTrans" cxnId="{B12F0503-977A-4B5D-8CB7-420B041FF863}">
      <dgm:prSet/>
      <dgm:spPr/>
      <dgm:t>
        <a:bodyPr/>
        <a:lstStyle/>
        <a:p>
          <a:endParaRPr lang="en-US"/>
        </a:p>
      </dgm:t>
    </dgm:pt>
    <dgm:pt modelId="{4C8BFA56-3F75-4CAD-90A3-2F214D699322}">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We have to research and learn a new programming language to use Android Studio</a:t>
          </a:r>
        </a:p>
      </dgm:t>
    </dgm:pt>
    <dgm:pt modelId="{9A6E3B20-A734-4412-84CF-0134D93D4B28}" type="parTrans" cxnId="{4CD5FCDD-1F8A-43A3-BD77-CBE3B3864C41}">
      <dgm:prSet/>
      <dgm:spPr/>
      <dgm:t>
        <a:bodyPr/>
        <a:lstStyle/>
        <a:p>
          <a:endParaRPr lang="en-US"/>
        </a:p>
      </dgm:t>
    </dgm:pt>
    <dgm:pt modelId="{7B50916F-B8BA-427F-B9F0-A301E54D7FB3}" type="sibTrans" cxnId="{4CD5FCDD-1F8A-43A3-BD77-CBE3B3864C41}">
      <dgm:prSet/>
      <dgm:spPr/>
      <dgm:t>
        <a:bodyPr/>
        <a:lstStyle/>
        <a:p>
          <a:endParaRPr lang="en-US"/>
        </a:p>
      </dgm:t>
    </dgm:pt>
    <dgm:pt modelId="{ABA77F75-8642-4931-8D7E-BE6C6DB9940D}">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Solution #2</a:t>
          </a:r>
        </a:p>
      </dgm:t>
    </dgm:pt>
    <dgm:pt modelId="{FCF9AE1B-B22B-4F91-BFD8-DDBBF762F128}" type="parTrans" cxnId="{D959B3EA-A66A-4B40-901C-93ECD4985A93}">
      <dgm:prSet/>
      <dgm:spPr/>
      <dgm:t>
        <a:bodyPr/>
        <a:lstStyle/>
        <a:p>
          <a:endParaRPr lang="en-US"/>
        </a:p>
      </dgm:t>
    </dgm:pt>
    <dgm:pt modelId="{1A095211-ADB0-42CA-9F24-F1BC942872F3}" type="sibTrans" cxnId="{D959B3EA-A66A-4B40-901C-93ECD4985A93}">
      <dgm:prSet/>
      <dgm:spPr/>
      <dgm:t>
        <a:bodyPr/>
        <a:lstStyle/>
        <a:p>
          <a:endParaRPr lang="en-US"/>
        </a:p>
      </dgm:t>
    </dgm:pt>
    <dgm:pt modelId="{611C3B18-07F8-4A66-9682-97E24AEF6014}">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We have to search independently and update each other if we have found reliable codes to apply to the application</a:t>
          </a:r>
        </a:p>
      </dgm:t>
    </dgm:pt>
    <dgm:pt modelId="{5940BF2D-F08A-4150-9A86-173D9242DE8C}" type="parTrans" cxnId="{D5D61B4C-1312-427C-BDCC-013237D8A488}">
      <dgm:prSet/>
      <dgm:spPr/>
      <dgm:t>
        <a:bodyPr/>
        <a:lstStyle/>
        <a:p>
          <a:endParaRPr lang="en-US"/>
        </a:p>
      </dgm:t>
    </dgm:pt>
    <dgm:pt modelId="{477660C6-2B6D-4FB8-B9A3-D555E2082C2A}" type="sibTrans" cxnId="{D5D61B4C-1312-427C-BDCC-013237D8A488}">
      <dgm:prSet/>
      <dgm:spPr/>
      <dgm:t>
        <a:bodyPr/>
        <a:lstStyle/>
        <a:p>
          <a:endParaRPr lang="en-US"/>
        </a:p>
      </dgm:t>
    </dgm:pt>
    <dgm:pt modelId="{DA5DFAD8-E443-4F53-9341-A0903BBBD378}">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Solution #3</a:t>
          </a:r>
        </a:p>
      </dgm:t>
    </dgm:pt>
    <dgm:pt modelId="{F6012B3B-01B0-4E7C-A363-0177B95D3DD8}" type="parTrans" cxnId="{0073D4C3-F488-4F79-B637-186FAECF6BAD}">
      <dgm:prSet/>
      <dgm:spPr/>
      <dgm:t>
        <a:bodyPr/>
        <a:lstStyle/>
        <a:p>
          <a:endParaRPr lang="en-US"/>
        </a:p>
      </dgm:t>
    </dgm:pt>
    <dgm:pt modelId="{76D9F54E-47B3-4FE0-B465-AD673964072E}" type="sibTrans" cxnId="{0073D4C3-F488-4F79-B637-186FAECF6BAD}">
      <dgm:prSet/>
      <dgm:spPr/>
      <dgm:t>
        <a:bodyPr/>
        <a:lstStyle/>
        <a:p>
          <a:endParaRPr lang="en-US"/>
        </a:p>
      </dgm:t>
    </dgm:pt>
    <dgm:pt modelId="{6EE89B4E-BAED-4A90-B29D-70AF11256801}">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We brought our own laptops and used the school computers to do most of the work. We saved and bookmarked websites that showed information we can use for further use</a:t>
          </a:r>
        </a:p>
      </dgm:t>
    </dgm:pt>
    <dgm:pt modelId="{39BF20C7-31E5-452B-8EA2-17224A13C7FB}" type="parTrans" cxnId="{CA949A5F-9945-4C59-A233-D70AFFF70BDA}">
      <dgm:prSet/>
      <dgm:spPr/>
      <dgm:t>
        <a:bodyPr/>
        <a:lstStyle/>
        <a:p>
          <a:endParaRPr lang="en-US"/>
        </a:p>
      </dgm:t>
    </dgm:pt>
    <dgm:pt modelId="{E71503C3-CFB7-4144-AD9F-7A42A87A3A6B}" type="sibTrans" cxnId="{CA949A5F-9945-4C59-A233-D70AFFF70BDA}">
      <dgm:prSet/>
      <dgm:spPr/>
      <dgm:t>
        <a:bodyPr/>
        <a:lstStyle/>
        <a:p>
          <a:endParaRPr lang="en-US"/>
        </a:p>
      </dgm:t>
    </dgm:pt>
    <dgm:pt modelId="{A4BF8818-AEBF-43B4-8A78-D0CDAFA9154F}">
      <dgm:prSet phldrT="[Text]"/>
      <dgm:spPr/>
      <dgm:t>
        <a:bodyPr/>
        <a:lstStyle/>
        <a:p>
          <a:pPr>
            <a:buFont typeface="Wingdings" panose="05000000000000000000" pitchFamily="2" charset="2"/>
            <a:buChar char=""/>
          </a:pPr>
          <a:r>
            <a:rPr lang="en-US" dirty="0">
              <a:latin typeface="Tahoma" panose="020B0604030504040204" pitchFamily="34" charset="0"/>
              <a:ea typeface="Tahoma" panose="020B0604030504040204" pitchFamily="34" charset="0"/>
              <a:cs typeface="Tahoma" panose="020B0604030504040204" pitchFamily="34" charset="0"/>
            </a:rPr>
            <a:t>We watched many YouTube Android Studio tutorials</a:t>
          </a:r>
        </a:p>
      </dgm:t>
    </dgm:pt>
    <dgm:pt modelId="{8F7FCFD1-7694-4E8C-9BC0-E03564C2DD01}" type="parTrans" cxnId="{82CB5787-DF37-484A-8395-73F27A6A0B34}">
      <dgm:prSet/>
      <dgm:spPr/>
      <dgm:t>
        <a:bodyPr/>
        <a:lstStyle/>
        <a:p>
          <a:endParaRPr lang="en-SG"/>
        </a:p>
      </dgm:t>
    </dgm:pt>
    <dgm:pt modelId="{284D4AF7-49B9-4A8D-9853-91F93110FDCB}" type="sibTrans" cxnId="{82CB5787-DF37-484A-8395-73F27A6A0B34}">
      <dgm:prSet/>
      <dgm:spPr/>
      <dgm:t>
        <a:bodyPr/>
        <a:lstStyle/>
        <a:p>
          <a:endParaRPr lang="en-SG"/>
        </a:p>
      </dgm:t>
    </dgm:pt>
    <dgm:pt modelId="{DE3F77CF-6A8C-4783-A2CE-00E88C4199CB}" type="pres">
      <dgm:prSet presAssocID="{CF9FC193-7A05-4631-B681-B56EAB543D38}" presName="Name0" presStyleCnt="0">
        <dgm:presLayoutVars>
          <dgm:dir/>
          <dgm:animLvl val="lvl"/>
          <dgm:resizeHandles val="exact"/>
        </dgm:presLayoutVars>
      </dgm:prSet>
      <dgm:spPr/>
    </dgm:pt>
    <dgm:pt modelId="{4E69B62D-7E76-4E06-9330-583771E53BDE}" type="pres">
      <dgm:prSet presAssocID="{6857B86A-DEC1-407C-A1BB-5BF9ACCBCA6A}" presName="composite" presStyleCnt="0"/>
      <dgm:spPr/>
    </dgm:pt>
    <dgm:pt modelId="{F0C1B2C7-0B23-4FE8-AB0F-5877B88532DB}" type="pres">
      <dgm:prSet presAssocID="{6857B86A-DEC1-407C-A1BB-5BF9ACCBCA6A}" presName="parTx" presStyleLbl="alignNode1" presStyleIdx="0" presStyleCnt="3" custLinFactNeighborX="-19733" custLinFactNeighborY="-6153">
        <dgm:presLayoutVars>
          <dgm:chMax val="0"/>
          <dgm:chPref val="0"/>
          <dgm:bulletEnabled val="1"/>
        </dgm:presLayoutVars>
      </dgm:prSet>
      <dgm:spPr/>
    </dgm:pt>
    <dgm:pt modelId="{17CA1487-CDD9-4364-92F6-A11DBDAFE16C}" type="pres">
      <dgm:prSet presAssocID="{6857B86A-DEC1-407C-A1BB-5BF9ACCBCA6A}" presName="desTx" presStyleLbl="alignAccFollowNode1" presStyleIdx="0" presStyleCnt="3" custLinFactNeighborX="-1234" custLinFactNeighborY="16086">
        <dgm:presLayoutVars>
          <dgm:bulletEnabled val="1"/>
        </dgm:presLayoutVars>
      </dgm:prSet>
      <dgm:spPr/>
    </dgm:pt>
    <dgm:pt modelId="{3FA24A66-31D3-4A69-B628-8BE88627B97D}" type="pres">
      <dgm:prSet presAssocID="{F087F24E-A7D7-4DCE-B2A7-9B941289621A}" presName="space" presStyleCnt="0"/>
      <dgm:spPr/>
    </dgm:pt>
    <dgm:pt modelId="{3B158D6E-E3AA-49BB-988A-758B59ED8F3B}" type="pres">
      <dgm:prSet presAssocID="{ABA77F75-8642-4931-8D7E-BE6C6DB9940D}" presName="composite" presStyleCnt="0"/>
      <dgm:spPr/>
    </dgm:pt>
    <dgm:pt modelId="{055A5EAB-EAE0-4501-8649-31F112FF9AD5}" type="pres">
      <dgm:prSet presAssocID="{ABA77F75-8642-4931-8D7E-BE6C6DB9940D}" presName="parTx" presStyleLbl="alignNode1" presStyleIdx="1" presStyleCnt="3">
        <dgm:presLayoutVars>
          <dgm:chMax val="0"/>
          <dgm:chPref val="0"/>
          <dgm:bulletEnabled val="1"/>
        </dgm:presLayoutVars>
      </dgm:prSet>
      <dgm:spPr/>
    </dgm:pt>
    <dgm:pt modelId="{E4FD5043-5612-43C5-B6AE-CCD431549399}" type="pres">
      <dgm:prSet presAssocID="{ABA77F75-8642-4931-8D7E-BE6C6DB9940D}" presName="desTx" presStyleLbl="alignAccFollowNode1" presStyleIdx="1" presStyleCnt="3">
        <dgm:presLayoutVars>
          <dgm:bulletEnabled val="1"/>
        </dgm:presLayoutVars>
      </dgm:prSet>
      <dgm:spPr/>
    </dgm:pt>
    <dgm:pt modelId="{3E20F600-AFBC-427F-8295-F096F694BC17}" type="pres">
      <dgm:prSet presAssocID="{1A095211-ADB0-42CA-9F24-F1BC942872F3}" presName="space" presStyleCnt="0"/>
      <dgm:spPr/>
    </dgm:pt>
    <dgm:pt modelId="{173DA3A6-F783-42D4-9ED8-FD330979BCEA}" type="pres">
      <dgm:prSet presAssocID="{DA5DFAD8-E443-4F53-9341-A0903BBBD378}" presName="composite" presStyleCnt="0"/>
      <dgm:spPr/>
    </dgm:pt>
    <dgm:pt modelId="{23D06E36-F688-4B37-8BB8-73015E665B0E}" type="pres">
      <dgm:prSet presAssocID="{DA5DFAD8-E443-4F53-9341-A0903BBBD378}" presName="parTx" presStyleLbl="alignNode1" presStyleIdx="2" presStyleCnt="3">
        <dgm:presLayoutVars>
          <dgm:chMax val="0"/>
          <dgm:chPref val="0"/>
          <dgm:bulletEnabled val="1"/>
        </dgm:presLayoutVars>
      </dgm:prSet>
      <dgm:spPr/>
    </dgm:pt>
    <dgm:pt modelId="{EA81ED6A-A7EA-4137-A3DC-D16E79F1B938}" type="pres">
      <dgm:prSet presAssocID="{DA5DFAD8-E443-4F53-9341-A0903BBBD378}" presName="desTx" presStyleLbl="alignAccFollowNode1" presStyleIdx="2" presStyleCnt="3">
        <dgm:presLayoutVars>
          <dgm:bulletEnabled val="1"/>
        </dgm:presLayoutVars>
      </dgm:prSet>
      <dgm:spPr/>
    </dgm:pt>
  </dgm:ptLst>
  <dgm:cxnLst>
    <dgm:cxn modelId="{B12F0503-977A-4B5D-8CB7-420B041FF863}" srcId="{CF9FC193-7A05-4631-B681-B56EAB543D38}" destId="{6857B86A-DEC1-407C-A1BB-5BF9ACCBCA6A}" srcOrd="0" destOrd="0" parTransId="{8CA7BF9B-8199-4683-AD57-CB0086659013}" sibTransId="{F087F24E-A7D7-4DCE-B2A7-9B941289621A}"/>
    <dgm:cxn modelId="{CA949A5F-9945-4C59-A233-D70AFFF70BDA}" srcId="{DA5DFAD8-E443-4F53-9341-A0903BBBD378}" destId="{6EE89B4E-BAED-4A90-B29D-70AF11256801}" srcOrd="0" destOrd="0" parTransId="{39BF20C7-31E5-452B-8EA2-17224A13C7FB}" sibTransId="{E71503C3-CFB7-4144-AD9F-7A42A87A3A6B}"/>
    <dgm:cxn modelId="{D5D61B4C-1312-427C-BDCC-013237D8A488}" srcId="{ABA77F75-8642-4931-8D7E-BE6C6DB9940D}" destId="{611C3B18-07F8-4A66-9682-97E24AEF6014}" srcOrd="0" destOrd="0" parTransId="{5940BF2D-F08A-4150-9A86-173D9242DE8C}" sibTransId="{477660C6-2B6D-4FB8-B9A3-D555E2082C2A}"/>
    <dgm:cxn modelId="{AAECF784-8F1D-4908-B93D-837F49AB8751}" type="presOf" srcId="{CF9FC193-7A05-4631-B681-B56EAB543D38}" destId="{DE3F77CF-6A8C-4783-A2CE-00E88C4199CB}" srcOrd="0" destOrd="0" presId="urn:microsoft.com/office/officeart/2005/8/layout/hList1"/>
    <dgm:cxn modelId="{82CB5787-DF37-484A-8395-73F27A6A0B34}" srcId="{6857B86A-DEC1-407C-A1BB-5BF9ACCBCA6A}" destId="{A4BF8818-AEBF-43B4-8A78-D0CDAFA9154F}" srcOrd="1" destOrd="0" parTransId="{8F7FCFD1-7694-4E8C-9BC0-E03564C2DD01}" sibTransId="{284D4AF7-49B9-4A8D-9853-91F93110FDCB}"/>
    <dgm:cxn modelId="{2A048A8A-D3E9-4D78-97F5-CDA37AB1D412}" type="presOf" srcId="{DA5DFAD8-E443-4F53-9341-A0903BBBD378}" destId="{23D06E36-F688-4B37-8BB8-73015E665B0E}" srcOrd="0" destOrd="0" presId="urn:microsoft.com/office/officeart/2005/8/layout/hList1"/>
    <dgm:cxn modelId="{2DAAD19F-26E5-47A2-9775-82E64ADCB50A}" type="presOf" srcId="{A4BF8818-AEBF-43B4-8A78-D0CDAFA9154F}" destId="{17CA1487-CDD9-4364-92F6-A11DBDAFE16C}" srcOrd="0" destOrd="1" presId="urn:microsoft.com/office/officeart/2005/8/layout/hList1"/>
    <dgm:cxn modelId="{4BF1EEA1-6E89-4F91-BAE8-11038685C515}" type="presOf" srcId="{4C8BFA56-3F75-4CAD-90A3-2F214D699322}" destId="{17CA1487-CDD9-4364-92F6-A11DBDAFE16C}" srcOrd="0" destOrd="0" presId="urn:microsoft.com/office/officeart/2005/8/layout/hList1"/>
    <dgm:cxn modelId="{5F12E8B9-000C-441B-B9E7-99ED7A20363B}" type="presOf" srcId="{6857B86A-DEC1-407C-A1BB-5BF9ACCBCA6A}" destId="{F0C1B2C7-0B23-4FE8-AB0F-5877B88532DB}" srcOrd="0" destOrd="0" presId="urn:microsoft.com/office/officeart/2005/8/layout/hList1"/>
    <dgm:cxn modelId="{0073D4C3-F488-4F79-B637-186FAECF6BAD}" srcId="{CF9FC193-7A05-4631-B681-B56EAB543D38}" destId="{DA5DFAD8-E443-4F53-9341-A0903BBBD378}" srcOrd="2" destOrd="0" parTransId="{F6012B3B-01B0-4E7C-A363-0177B95D3DD8}" sibTransId="{76D9F54E-47B3-4FE0-B465-AD673964072E}"/>
    <dgm:cxn modelId="{4E21C5D3-FA97-4E62-8CC9-01B68E76021E}" type="presOf" srcId="{ABA77F75-8642-4931-8D7E-BE6C6DB9940D}" destId="{055A5EAB-EAE0-4501-8649-31F112FF9AD5}" srcOrd="0" destOrd="0" presId="urn:microsoft.com/office/officeart/2005/8/layout/hList1"/>
    <dgm:cxn modelId="{4CD5FCDD-1F8A-43A3-BD77-CBE3B3864C41}" srcId="{6857B86A-DEC1-407C-A1BB-5BF9ACCBCA6A}" destId="{4C8BFA56-3F75-4CAD-90A3-2F214D699322}" srcOrd="0" destOrd="0" parTransId="{9A6E3B20-A734-4412-84CF-0134D93D4B28}" sibTransId="{7B50916F-B8BA-427F-B9F0-A301E54D7FB3}"/>
    <dgm:cxn modelId="{58D887E9-04DA-4285-827F-DA6F12BD080E}" type="presOf" srcId="{611C3B18-07F8-4A66-9682-97E24AEF6014}" destId="{E4FD5043-5612-43C5-B6AE-CCD431549399}" srcOrd="0" destOrd="0" presId="urn:microsoft.com/office/officeart/2005/8/layout/hList1"/>
    <dgm:cxn modelId="{D959B3EA-A66A-4B40-901C-93ECD4985A93}" srcId="{CF9FC193-7A05-4631-B681-B56EAB543D38}" destId="{ABA77F75-8642-4931-8D7E-BE6C6DB9940D}" srcOrd="1" destOrd="0" parTransId="{FCF9AE1B-B22B-4F91-BFD8-DDBBF762F128}" sibTransId="{1A095211-ADB0-42CA-9F24-F1BC942872F3}"/>
    <dgm:cxn modelId="{765D4AFC-C3A4-4F8B-A000-988DC6C44800}" type="presOf" srcId="{6EE89B4E-BAED-4A90-B29D-70AF11256801}" destId="{EA81ED6A-A7EA-4137-A3DC-D16E79F1B938}" srcOrd="0" destOrd="0" presId="urn:microsoft.com/office/officeart/2005/8/layout/hList1"/>
    <dgm:cxn modelId="{1F4D79B9-0A03-4486-BB92-D4BA991ED70D}" type="presParOf" srcId="{DE3F77CF-6A8C-4783-A2CE-00E88C4199CB}" destId="{4E69B62D-7E76-4E06-9330-583771E53BDE}" srcOrd="0" destOrd="0" presId="urn:microsoft.com/office/officeart/2005/8/layout/hList1"/>
    <dgm:cxn modelId="{EFFE150E-7CB3-4A38-AC57-820444F8E7BA}" type="presParOf" srcId="{4E69B62D-7E76-4E06-9330-583771E53BDE}" destId="{F0C1B2C7-0B23-4FE8-AB0F-5877B88532DB}" srcOrd="0" destOrd="0" presId="urn:microsoft.com/office/officeart/2005/8/layout/hList1"/>
    <dgm:cxn modelId="{332F5817-5A55-4FC1-BA35-DBB23A0AD13C}" type="presParOf" srcId="{4E69B62D-7E76-4E06-9330-583771E53BDE}" destId="{17CA1487-CDD9-4364-92F6-A11DBDAFE16C}" srcOrd="1" destOrd="0" presId="urn:microsoft.com/office/officeart/2005/8/layout/hList1"/>
    <dgm:cxn modelId="{697E9D8E-F51C-4123-B62B-291815C4E7C1}" type="presParOf" srcId="{DE3F77CF-6A8C-4783-A2CE-00E88C4199CB}" destId="{3FA24A66-31D3-4A69-B628-8BE88627B97D}" srcOrd="1" destOrd="0" presId="urn:microsoft.com/office/officeart/2005/8/layout/hList1"/>
    <dgm:cxn modelId="{A09CCE6C-77C7-4B5A-B9DA-7E705F8B286E}" type="presParOf" srcId="{DE3F77CF-6A8C-4783-A2CE-00E88C4199CB}" destId="{3B158D6E-E3AA-49BB-988A-758B59ED8F3B}" srcOrd="2" destOrd="0" presId="urn:microsoft.com/office/officeart/2005/8/layout/hList1"/>
    <dgm:cxn modelId="{817F5423-5421-4F7E-968E-B3D3A624058B}" type="presParOf" srcId="{3B158D6E-E3AA-49BB-988A-758B59ED8F3B}" destId="{055A5EAB-EAE0-4501-8649-31F112FF9AD5}" srcOrd="0" destOrd="0" presId="urn:microsoft.com/office/officeart/2005/8/layout/hList1"/>
    <dgm:cxn modelId="{63113D3E-83F3-4A52-BAD6-246138FEC15C}" type="presParOf" srcId="{3B158D6E-E3AA-49BB-988A-758B59ED8F3B}" destId="{E4FD5043-5612-43C5-B6AE-CCD431549399}" srcOrd="1" destOrd="0" presId="urn:microsoft.com/office/officeart/2005/8/layout/hList1"/>
    <dgm:cxn modelId="{6DF49720-E4F0-4625-B768-1FADCBFE92E0}" type="presParOf" srcId="{DE3F77CF-6A8C-4783-A2CE-00E88C4199CB}" destId="{3E20F600-AFBC-427F-8295-F096F694BC17}" srcOrd="3" destOrd="0" presId="urn:microsoft.com/office/officeart/2005/8/layout/hList1"/>
    <dgm:cxn modelId="{C0F7FF12-72ED-4C65-8A42-67FCEE3903CF}" type="presParOf" srcId="{DE3F77CF-6A8C-4783-A2CE-00E88C4199CB}" destId="{173DA3A6-F783-42D4-9ED8-FD330979BCEA}" srcOrd="4" destOrd="0" presId="urn:microsoft.com/office/officeart/2005/8/layout/hList1"/>
    <dgm:cxn modelId="{67AEDA95-4E81-49EB-9136-C42824BC288A}" type="presParOf" srcId="{173DA3A6-F783-42D4-9ED8-FD330979BCEA}" destId="{23D06E36-F688-4B37-8BB8-73015E665B0E}" srcOrd="0" destOrd="0" presId="urn:microsoft.com/office/officeart/2005/8/layout/hList1"/>
    <dgm:cxn modelId="{190091E1-69E5-482F-89E9-B5A6338D6BCD}" type="presParOf" srcId="{173DA3A6-F783-42D4-9ED8-FD330979BCEA}" destId="{EA81ED6A-A7EA-4137-A3DC-D16E79F1B9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469E50-24C6-4156-8DAA-6DD0C1079C89}" type="doc">
      <dgm:prSet loTypeId="urn:microsoft.com/office/officeart/2005/8/layout/gear1" loCatId="relationship" qsTypeId="urn:microsoft.com/office/officeart/2005/8/quickstyle/simple1" qsCatId="simple" csTypeId="urn:microsoft.com/office/officeart/2005/8/colors/accent1_1" csCatId="accent1" phldr="1"/>
      <dgm:spPr/>
    </dgm:pt>
    <dgm:pt modelId="{D0115B0F-FDFB-494B-AC0A-E04A5EC234DA}">
      <dgm:prSet phldrT="[Text]"/>
      <dgm:spPr/>
      <dgm:t>
        <a:bodyPr/>
        <a:lstStyle/>
        <a:p>
          <a:r>
            <a:rPr lang="en-US" dirty="0"/>
            <a:t>Execute &amp; Implement</a:t>
          </a:r>
        </a:p>
      </dgm:t>
      <dgm:extLst>
        <a:ext uri="{E40237B7-FDA0-4F09-8148-C483321AD2D9}">
          <dgm14:cNvPr xmlns:dgm14="http://schemas.microsoft.com/office/drawing/2010/diagram" id="0" name="" title="Step 3 title"/>
        </a:ext>
      </dgm:extLst>
    </dgm:pt>
    <dgm:pt modelId="{F3ECE90F-7A47-4472-9560-98DC857F992F}" type="parTrans" cxnId="{CD5AA65A-6000-4F48-85D3-EB084B6F41D0}">
      <dgm:prSet/>
      <dgm:spPr/>
      <dgm:t>
        <a:bodyPr/>
        <a:lstStyle/>
        <a:p>
          <a:endParaRPr lang="en-US"/>
        </a:p>
      </dgm:t>
    </dgm:pt>
    <dgm:pt modelId="{39A3B9F5-08CD-49EE-B590-A9FA60312E8F}" type="sibTrans" cxnId="{CD5AA65A-6000-4F48-85D3-EB084B6F41D0}">
      <dgm:prSet/>
      <dgm:spPr/>
      <dgm:t>
        <a:bodyPr/>
        <a:lstStyle/>
        <a:p>
          <a:endParaRPr lang="en-US"/>
        </a:p>
      </dgm:t>
      <dgm:extLst>
        <a:ext uri="{E40237B7-FDA0-4F09-8148-C483321AD2D9}">
          <dgm14:cNvPr xmlns:dgm14="http://schemas.microsoft.com/office/drawing/2010/diagram" id="0" name="" title="Arrow pointing in clockwise direction for step 3"/>
        </a:ext>
      </dgm:extLst>
    </dgm:pt>
    <dgm:pt modelId="{B294A45F-A097-47D5-8F55-FC668EB3C982}">
      <dgm:prSet phldrT="[Text]"/>
      <dgm:spPr/>
      <dgm:t>
        <a:bodyPr/>
        <a:lstStyle/>
        <a:p>
          <a:r>
            <a:rPr lang="en-US" dirty="0"/>
            <a:t>Patience &amp; Teamwork</a:t>
          </a:r>
        </a:p>
      </dgm:t>
      <dgm:extLst>
        <a:ext uri="{E40237B7-FDA0-4F09-8148-C483321AD2D9}">
          <dgm14:cNvPr xmlns:dgm14="http://schemas.microsoft.com/office/drawing/2010/diagram" id="0" name="" title="Step 2 title"/>
        </a:ext>
      </dgm:extLst>
    </dgm:pt>
    <dgm:pt modelId="{ACBA6356-2F80-466D-9121-489D204B80B8}" type="parTrans" cxnId="{38A955D8-3C8B-463D-BA25-2C9E34FDDEBB}">
      <dgm:prSet/>
      <dgm:spPr/>
      <dgm:t>
        <a:bodyPr/>
        <a:lstStyle/>
        <a:p>
          <a:endParaRPr lang="en-US"/>
        </a:p>
      </dgm:t>
    </dgm:pt>
    <dgm:pt modelId="{881A9571-C437-40E4-90E1-61734033862D}" type="sibTrans" cxnId="{38A955D8-3C8B-463D-BA25-2C9E34FDDEBB}">
      <dgm:prSet/>
      <dgm:spPr/>
      <dgm:t>
        <a:bodyPr/>
        <a:lstStyle/>
        <a:p>
          <a:endParaRPr lang="en-US"/>
        </a:p>
      </dgm:t>
      <dgm:extLst>
        <a:ext uri="{E40237B7-FDA0-4F09-8148-C483321AD2D9}">
          <dgm14:cNvPr xmlns:dgm14="http://schemas.microsoft.com/office/drawing/2010/diagram" id="0" name="" title="Arrow pointing in counterclockwise direction for step 2"/>
        </a:ext>
      </dgm:extLst>
    </dgm:pt>
    <dgm:pt modelId="{A72F579A-815F-4730-AEB0-052A4E2EADB2}">
      <dgm:prSet phldrT="[Text]"/>
      <dgm:spPr/>
      <dgm:t>
        <a:bodyPr/>
        <a:lstStyle/>
        <a:p>
          <a:r>
            <a:rPr lang="en-US" dirty="0"/>
            <a:t>Communication &amp; Understanding</a:t>
          </a:r>
        </a:p>
      </dgm:t>
      <dgm:extLst>
        <a:ext uri="{E40237B7-FDA0-4F09-8148-C483321AD2D9}">
          <dgm14:cNvPr xmlns:dgm14="http://schemas.microsoft.com/office/drawing/2010/diagram" id="0" name="" title="Step 1 title"/>
        </a:ext>
      </dgm:extLst>
    </dgm:pt>
    <dgm:pt modelId="{8EA6516C-EB3A-4FC0-BB44-265A3652D4BC}" type="parTrans" cxnId="{D2ECF758-131A-41EE-A789-9D6FDC186481}">
      <dgm:prSet/>
      <dgm:spPr/>
      <dgm:t>
        <a:bodyPr/>
        <a:lstStyle/>
        <a:p>
          <a:endParaRPr lang="en-US"/>
        </a:p>
      </dgm:t>
    </dgm:pt>
    <dgm:pt modelId="{6B184F14-5261-4D1F-8701-947EAF068BB3}" type="sibTrans" cxnId="{D2ECF758-131A-41EE-A789-9D6FDC186481}">
      <dgm:prSet/>
      <dgm:spPr/>
      <dgm:t>
        <a:bodyPr/>
        <a:lstStyle/>
        <a:p>
          <a:endParaRPr lang="en-US"/>
        </a:p>
      </dgm:t>
      <dgm:extLst>
        <a:ext uri="{E40237B7-FDA0-4F09-8148-C483321AD2D9}">
          <dgm14:cNvPr xmlns:dgm14="http://schemas.microsoft.com/office/drawing/2010/diagram" id="0" name="" title="Arrow pointing in clockwise direction for step 1"/>
        </a:ext>
      </dgm:extLst>
    </dgm:pt>
    <dgm:pt modelId="{DF72D2A9-E721-47DF-A758-78A445E0F3CE}" type="pres">
      <dgm:prSet presAssocID="{F1469E50-24C6-4156-8DAA-6DD0C1079C89}" presName="composite" presStyleCnt="0">
        <dgm:presLayoutVars>
          <dgm:chMax val="3"/>
          <dgm:animLvl val="lvl"/>
          <dgm:resizeHandles val="exact"/>
        </dgm:presLayoutVars>
      </dgm:prSet>
      <dgm:spPr/>
    </dgm:pt>
    <dgm:pt modelId="{519C9BB9-1ADD-4304-93EC-C9FE618B8492}" type="pres">
      <dgm:prSet presAssocID="{D0115B0F-FDFB-494B-AC0A-E04A5EC234DA}" presName="gear1" presStyleLbl="node1" presStyleIdx="0" presStyleCnt="3">
        <dgm:presLayoutVars>
          <dgm:chMax val="1"/>
          <dgm:bulletEnabled val="1"/>
        </dgm:presLayoutVars>
      </dgm:prSet>
      <dgm:spPr/>
    </dgm:pt>
    <dgm:pt modelId="{491B49C7-064E-438E-A5AF-D06F604607BC}" type="pres">
      <dgm:prSet presAssocID="{D0115B0F-FDFB-494B-AC0A-E04A5EC234DA}" presName="gear1srcNode" presStyleLbl="node1" presStyleIdx="0" presStyleCnt="3"/>
      <dgm:spPr/>
    </dgm:pt>
    <dgm:pt modelId="{A8AE7A62-856E-43C0-A01E-AB2F291FD15A}" type="pres">
      <dgm:prSet presAssocID="{D0115B0F-FDFB-494B-AC0A-E04A5EC234DA}" presName="gear1dstNode" presStyleLbl="node1" presStyleIdx="0" presStyleCnt="3"/>
      <dgm:spPr/>
    </dgm:pt>
    <dgm:pt modelId="{1CA3202A-9CD1-47F7-9D42-23E46A72BBFC}" type="pres">
      <dgm:prSet presAssocID="{B294A45F-A097-47D5-8F55-FC668EB3C982}" presName="gear2" presStyleLbl="node1" presStyleIdx="1" presStyleCnt="3">
        <dgm:presLayoutVars>
          <dgm:chMax val="1"/>
          <dgm:bulletEnabled val="1"/>
        </dgm:presLayoutVars>
      </dgm:prSet>
      <dgm:spPr/>
    </dgm:pt>
    <dgm:pt modelId="{142EE68D-5808-445A-B73B-CEFF75A2773F}" type="pres">
      <dgm:prSet presAssocID="{B294A45F-A097-47D5-8F55-FC668EB3C982}" presName="gear2srcNode" presStyleLbl="node1" presStyleIdx="1" presStyleCnt="3"/>
      <dgm:spPr/>
    </dgm:pt>
    <dgm:pt modelId="{706E9A05-70AC-494E-B29F-F414922DE00D}" type="pres">
      <dgm:prSet presAssocID="{B294A45F-A097-47D5-8F55-FC668EB3C982}" presName="gear2dstNode" presStyleLbl="node1" presStyleIdx="1" presStyleCnt="3"/>
      <dgm:spPr/>
    </dgm:pt>
    <dgm:pt modelId="{11E70583-C9D9-4A1B-9215-04DC48DCBD8D}" type="pres">
      <dgm:prSet presAssocID="{A72F579A-815F-4730-AEB0-052A4E2EADB2}" presName="gear3" presStyleLbl="node1" presStyleIdx="2" presStyleCnt="3"/>
      <dgm:spPr/>
    </dgm:pt>
    <dgm:pt modelId="{1DC90457-DB2A-4C95-A36F-0563F25B6D53}" type="pres">
      <dgm:prSet presAssocID="{A72F579A-815F-4730-AEB0-052A4E2EADB2}" presName="gear3tx" presStyleLbl="node1" presStyleIdx="2" presStyleCnt="3">
        <dgm:presLayoutVars>
          <dgm:chMax val="1"/>
          <dgm:bulletEnabled val="1"/>
        </dgm:presLayoutVars>
      </dgm:prSet>
      <dgm:spPr/>
    </dgm:pt>
    <dgm:pt modelId="{E9EE43DE-00F8-4019-BA85-9AFF0B3069A7}" type="pres">
      <dgm:prSet presAssocID="{A72F579A-815F-4730-AEB0-052A4E2EADB2}" presName="gear3srcNode" presStyleLbl="node1" presStyleIdx="2" presStyleCnt="3"/>
      <dgm:spPr/>
    </dgm:pt>
    <dgm:pt modelId="{F86AD8D8-4A96-48C0-A843-3A718641AD56}" type="pres">
      <dgm:prSet presAssocID="{A72F579A-815F-4730-AEB0-052A4E2EADB2}" presName="gear3dstNode" presStyleLbl="node1" presStyleIdx="2" presStyleCnt="3"/>
      <dgm:spPr/>
    </dgm:pt>
    <dgm:pt modelId="{1E72715E-7366-4E78-A512-24F37F5D23DC}" type="pres">
      <dgm:prSet presAssocID="{39A3B9F5-08CD-49EE-B590-A9FA60312E8F}" presName="connector1" presStyleLbl="sibTrans2D1" presStyleIdx="0" presStyleCnt="3"/>
      <dgm:spPr/>
    </dgm:pt>
    <dgm:pt modelId="{BE287C59-37F8-4A31-B5A2-F56A3CB15957}" type="pres">
      <dgm:prSet presAssocID="{881A9571-C437-40E4-90E1-61734033862D}" presName="connector2" presStyleLbl="sibTrans2D1" presStyleIdx="1" presStyleCnt="3"/>
      <dgm:spPr/>
    </dgm:pt>
    <dgm:pt modelId="{2A80456C-D6A1-43C9-80B2-09334D6E033A}" type="pres">
      <dgm:prSet presAssocID="{6B184F14-5261-4D1F-8701-947EAF068BB3}" presName="connector3" presStyleLbl="sibTrans2D1" presStyleIdx="2" presStyleCnt="3"/>
      <dgm:spPr/>
    </dgm:pt>
  </dgm:ptLst>
  <dgm:cxnLst>
    <dgm:cxn modelId="{C2825D01-7009-4C7A-9735-E3DA9B56907F}" type="presOf" srcId="{F1469E50-24C6-4156-8DAA-6DD0C1079C89}" destId="{DF72D2A9-E721-47DF-A758-78A445E0F3CE}" srcOrd="0" destOrd="0" presId="urn:microsoft.com/office/officeart/2005/8/layout/gear1"/>
    <dgm:cxn modelId="{05A23107-95A6-48BA-9C15-320B2C8DBD9C}" type="presOf" srcId="{D0115B0F-FDFB-494B-AC0A-E04A5EC234DA}" destId="{A8AE7A62-856E-43C0-A01E-AB2F291FD15A}" srcOrd="2" destOrd="0" presId="urn:microsoft.com/office/officeart/2005/8/layout/gear1"/>
    <dgm:cxn modelId="{E0F29509-14D9-447A-A12F-C58EB915A87F}" type="presOf" srcId="{D0115B0F-FDFB-494B-AC0A-E04A5EC234DA}" destId="{519C9BB9-1ADD-4304-93EC-C9FE618B8492}" srcOrd="0" destOrd="0" presId="urn:microsoft.com/office/officeart/2005/8/layout/gear1"/>
    <dgm:cxn modelId="{A67BBC1F-E27A-45A3-97D8-DB5273212B10}" type="presOf" srcId="{B294A45F-A097-47D5-8F55-FC668EB3C982}" destId="{1CA3202A-9CD1-47F7-9D42-23E46A72BBFC}" srcOrd="0" destOrd="0" presId="urn:microsoft.com/office/officeart/2005/8/layout/gear1"/>
    <dgm:cxn modelId="{F848FB20-E105-42B8-A2CB-C9B380751AC8}" type="presOf" srcId="{B294A45F-A097-47D5-8F55-FC668EB3C982}" destId="{142EE68D-5808-445A-B73B-CEFF75A2773F}" srcOrd="1" destOrd="0" presId="urn:microsoft.com/office/officeart/2005/8/layout/gear1"/>
    <dgm:cxn modelId="{723C8F22-4AB3-42CC-89EC-756A6438D4F8}" type="presOf" srcId="{B294A45F-A097-47D5-8F55-FC668EB3C982}" destId="{706E9A05-70AC-494E-B29F-F414922DE00D}" srcOrd="2" destOrd="0" presId="urn:microsoft.com/office/officeart/2005/8/layout/gear1"/>
    <dgm:cxn modelId="{D3CAA15F-809B-449B-B4C7-F52EC4A84ECE}" type="presOf" srcId="{D0115B0F-FDFB-494B-AC0A-E04A5EC234DA}" destId="{491B49C7-064E-438E-A5AF-D06F604607BC}" srcOrd="1" destOrd="0" presId="urn:microsoft.com/office/officeart/2005/8/layout/gear1"/>
    <dgm:cxn modelId="{EBF6C241-6C40-4A2E-84BC-B52B0944EC7E}" type="presOf" srcId="{A72F579A-815F-4730-AEB0-052A4E2EADB2}" destId="{1DC90457-DB2A-4C95-A36F-0563F25B6D53}" srcOrd="1" destOrd="0" presId="urn:microsoft.com/office/officeart/2005/8/layout/gear1"/>
    <dgm:cxn modelId="{5C012A6F-492C-4216-8D98-1C9CED36B44C}" type="presOf" srcId="{A72F579A-815F-4730-AEB0-052A4E2EADB2}" destId="{E9EE43DE-00F8-4019-BA85-9AFF0B3069A7}" srcOrd="2" destOrd="0" presId="urn:microsoft.com/office/officeart/2005/8/layout/gear1"/>
    <dgm:cxn modelId="{64245054-BF6B-45A8-B6B4-5E3294B19593}" type="presOf" srcId="{A72F579A-815F-4730-AEB0-052A4E2EADB2}" destId="{11E70583-C9D9-4A1B-9215-04DC48DCBD8D}" srcOrd="0" destOrd="0" presId="urn:microsoft.com/office/officeart/2005/8/layout/gear1"/>
    <dgm:cxn modelId="{D2ECF758-131A-41EE-A789-9D6FDC186481}" srcId="{F1469E50-24C6-4156-8DAA-6DD0C1079C89}" destId="{A72F579A-815F-4730-AEB0-052A4E2EADB2}" srcOrd="2" destOrd="0" parTransId="{8EA6516C-EB3A-4FC0-BB44-265A3652D4BC}" sibTransId="{6B184F14-5261-4D1F-8701-947EAF068BB3}"/>
    <dgm:cxn modelId="{B9B0E059-D79B-4376-8D5C-22FF356A77D3}" type="presOf" srcId="{881A9571-C437-40E4-90E1-61734033862D}" destId="{BE287C59-37F8-4A31-B5A2-F56A3CB15957}" srcOrd="0" destOrd="0" presId="urn:microsoft.com/office/officeart/2005/8/layout/gear1"/>
    <dgm:cxn modelId="{CD5AA65A-6000-4F48-85D3-EB084B6F41D0}" srcId="{F1469E50-24C6-4156-8DAA-6DD0C1079C89}" destId="{D0115B0F-FDFB-494B-AC0A-E04A5EC234DA}" srcOrd="0" destOrd="0" parTransId="{F3ECE90F-7A47-4472-9560-98DC857F992F}" sibTransId="{39A3B9F5-08CD-49EE-B590-A9FA60312E8F}"/>
    <dgm:cxn modelId="{78D93DA3-71DA-4B27-AF7D-4F6F06818383}" type="presOf" srcId="{6B184F14-5261-4D1F-8701-947EAF068BB3}" destId="{2A80456C-D6A1-43C9-80B2-09334D6E033A}" srcOrd="0" destOrd="0" presId="urn:microsoft.com/office/officeart/2005/8/layout/gear1"/>
    <dgm:cxn modelId="{38A955D8-3C8B-463D-BA25-2C9E34FDDEBB}" srcId="{F1469E50-24C6-4156-8DAA-6DD0C1079C89}" destId="{B294A45F-A097-47D5-8F55-FC668EB3C982}" srcOrd="1" destOrd="0" parTransId="{ACBA6356-2F80-466D-9121-489D204B80B8}" sibTransId="{881A9571-C437-40E4-90E1-61734033862D}"/>
    <dgm:cxn modelId="{5642BDE9-C21A-403B-9DBE-C06C15AD6197}" type="presOf" srcId="{A72F579A-815F-4730-AEB0-052A4E2EADB2}" destId="{F86AD8D8-4A96-48C0-A843-3A718641AD56}" srcOrd="3" destOrd="0" presId="urn:microsoft.com/office/officeart/2005/8/layout/gear1"/>
    <dgm:cxn modelId="{F00F5FF9-8EEF-4575-883E-9FECBCDECA1B}" type="presOf" srcId="{39A3B9F5-08CD-49EE-B590-A9FA60312E8F}" destId="{1E72715E-7366-4E78-A512-24F37F5D23DC}" srcOrd="0" destOrd="0" presId="urn:microsoft.com/office/officeart/2005/8/layout/gear1"/>
    <dgm:cxn modelId="{AD820DF2-DF49-4404-8EB2-21B39A3FB116}" type="presParOf" srcId="{DF72D2A9-E721-47DF-A758-78A445E0F3CE}" destId="{519C9BB9-1ADD-4304-93EC-C9FE618B8492}" srcOrd="0" destOrd="0" presId="urn:microsoft.com/office/officeart/2005/8/layout/gear1"/>
    <dgm:cxn modelId="{5FCC70D7-F25D-4F83-B73B-CC9743E22AA2}" type="presParOf" srcId="{DF72D2A9-E721-47DF-A758-78A445E0F3CE}" destId="{491B49C7-064E-438E-A5AF-D06F604607BC}" srcOrd="1" destOrd="0" presId="urn:microsoft.com/office/officeart/2005/8/layout/gear1"/>
    <dgm:cxn modelId="{99063BC2-9488-46FC-8DF6-8441C24C3965}" type="presParOf" srcId="{DF72D2A9-E721-47DF-A758-78A445E0F3CE}" destId="{A8AE7A62-856E-43C0-A01E-AB2F291FD15A}" srcOrd="2" destOrd="0" presId="urn:microsoft.com/office/officeart/2005/8/layout/gear1"/>
    <dgm:cxn modelId="{A0BC6D19-907A-47D7-A08F-5D179F64EECA}" type="presParOf" srcId="{DF72D2A9-E721-47DF-A758-78A445E0F3CE}" destId="{1CA3202A-9CD1-47F7-9D42-23E46A72BBFC}" srcOrd="3" destOrd="0" presId="urn:microsoft.com/office/officeart/2005/8/layout/gear1"/>
    <dgm:cxn modelId="{A3B8BF3C-AC9A-49CC-B2EF-B4679D8DF0C6}" type="presParOf" srcId="{DF72D2A9-E721-47DF-A758-78A445E0F3CE}" destId="{142EE68D-5808-445A-B73B-CEFF75A2773F}" srcOrd="4" destOrd="0" presId="urn:microsoft.com/office/officeart/2005/8/layout/gear1"/>
    <dgm:cxn modelId="{F5C1E3F4-99F8-4BD4-BD0B-C5FE69FE5223}" type="presParOf" srcId="{DF72D2A9-E721-47DF-A758-78A445E0F3CE}" destId="{706E9A05-70AC-494E-B29F-F414922DE00D}" srcOrd="5" destOrd="0" presId="urn:microsoft.com/office/officeart/2005/8/layout/gear1"/>
    <dgm:cxn modelId="{FCC3D189-BC5D-47B0-92BA-5A107E436E22}" type="presParOf" srcId="{DF72D2A9-E721-47DF-A758-78A445E0F3CE}" destId="{11E70583-C9D9-4A1B-9215-04DC48DCBD8D}" srcOrd="6" destOrd="0" presId="urn:microsoft.com/office/officeart/2005/8/layout/gear1"/>
    <dgm:cxn modelId="{DFFA59B1-FFDD-46BE-8FA1-73C7504494F7}" type="presParOf" srcId="{DF72D2A9-E721-47DF-A758-78A445E0F3CE}" destId="{1DC90457-DB2A-4C95-A36F-0563F25B6D53}" srcOrd="7" destOrd="0" presId="urn:microsoft.com/office/officeart/2005/8/layout/gear1"/>
    <dgm:cxn modelId="{FB52C3EF-7F00-44BF-9DC3-4F3DB8AE4938}" type="presParOf" srcId="{DF72D2A9-E721-47DF-A758-78A445E0F3CE}" destId="{E9EE43DE-00F8-4019-BA85-9AFF0B3069A7}" srcOrd="8" destOrd="0" presId="urn:microsoft.com/office/officeart/2005/8/layout/gear1"/>
    <dgm:cxn modelId="{A0EEF6B1-DF0D-4309-97B7-44A898FB6001}" type="presParOf" srcId="{DF72D2A9-E721-47DF-A758-78A445E0F3CE}" destId="{F86AD8D8-4A96-48C0-A843-3A718641AD56}" srcOrd="9" destOrd="0" presId="urn:microsoft.com/office/officeart/2005/8/layout/gear1"/>
    <dgm:cxn modelId="{2B9DD819-AFC3-413F-B930-1FC87889253A}" type="presParOf" srcId="{DF72D2A9-E721-47DF-A758-78A445E0F3CE}" destId="{1E72715E-7366-4E78-A512-24F37F5D23DC}" srcOrd="10" destOrd="0" presId="urn:microsoft.com/office/officeart/2005/8/layout/gear1"/>
    <dgm:cxn modelId="{E12A6285-B30D-4A0B-9086-69D1D9BB4F11}" type="presParOf" srcId="{DF72D2A9-E721-47DF-A758-78A445E0F3CE}" destId="{BE287C59-37F8-4A31-B5A2-F56A3CB15957}" srcOrd="11" destOrd="0" presId="urn:microsoft.com/office/officeart/2005/8/layout/gear1"/>
    <dgm:cxn modelId="{AE1DDF6A-5091-4106-9D09-6702BC865C7A}" type="presParOf" srcId="{DF72D2A9-E721-47DF-A758-78A445E0F3CE}" destId="{2A80456C-D6A1-43C9-80B2-09334D6E033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9694A-6C63-4B23-90F6-4F208C00D399}">
      <dsp:nvSpPr>
        <dsp:cNvPr id="0" name=""/>
        <dsp:cNvSpPr/>
      </dsp:nvSpPr>
      <dsp:spPr>
        <a:xfrm rot="5400000">
          <a:off x="6903285" y="-2924079"/>
          <a:ext cx="827229" cy="688649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ahoma" panose="020B0604030504040204" pitchFamily="34" charset="0"/>
              <a:ea typeface="Tahoma" panose="020B0604030504040204" pitchFamily="34" charset="0"/>
              <a:cs typeface="Tahoma" panose="020B0604030504040204" pitchFamily="34" charset="0"/>
            </a:rPr>
            <a:t>Android Studio has not been taught in previous semesters</a:t>
          </a:r>
        </a:p>
      </dsp:txBody>
      <dsp:txXfrm rot="-5400000">
        <a:off x="3873653" y="145935"/>
        <a:ext cx="6846112" cy="746465"/>
      </dsp:txXfrm>
    </dsp:sp>
    <dsp:sp modelId="{3230722F-B757-4673-BD2F-9D4BAB5CEE8D}">
      <dsp:nvSpPr>
        <dsp:cNvPr id="0" name=""/>
        <dsp:cNvSpPr/>
      </dsp:nvSpPr>
      <dsp:spPr>
        <a:xfrm>
          <a:off x="0" y="2149"/>
          <a:ext cx="3873653" cy="10340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ahoma" panose="020B0604030504040204" pitchFamily="34" charset="0"/>
              <a:ea typeface="Tahoma" panose="020B0604030504040204" pitchFamily="34" charset="0"/>
              <a:cs typeface="Tahoma" panose="020B0604030504040204" pitchFamily="34" charset="0"/>
            </a:rPr>
            <a:t>Problem #1</a:t>
          </a:r>
        </a:p>
      </dsp:txBody>
      <dsp:txXfrm>
        <a:off x="50477" y="52626"/>
        <a:ext cx="3772699" cy="933082"/>
      </dsp:txXfrm>
    </dsp:sp>
    <dsp:sp modelId="{329ECF1A-78BE-41CB-B252-8011825B67CD}">
      <dsp:nvSpPr>
        <dsp:cNvPr id="0" name=""/>
        <dsp:cNvSpPr/>
      </dsp:nvSpPr>
      <dsp:spPr>
        <a:xfrm rot="5400000">
          <a:off x="6903285" y="-1838340"/>
          <a:ext cx="827229" cy="688649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ahoma" panose="020B0604030504040204" pitchFamily="34" charset="0"/>
              <a:ea typeface="Tahoma" panose="020B0604030504040204" pitchFamily="34" charset="0"/>
              <a:cs typeface="Tahoma" panose="020B0604030504040204" pitchFamily="34" charset="0"/>
            </a:rPr>
            <a:t>The codes were very difficult to apply in Android Studio</a:t>
          </a:r>
        </a:p>
      </dsp:txBody>
      <dsp:txXfrm rot="-5400000">
        <a:off x="3873653" y="1231674"/>
        <a:ext cx="6846112" cy="746465"/>
      </dsp:txXfrm>
    </dsp:sp>
    <dsp:sp modelId="{8A3FE5E4-2689-4041-B2C5-C63BC276A3EF}">
      <dsp:nvSpPr>
        <dsp:cNvPr id="0" name=""/>
        <dsp:cNvSpPr/>
      </dsp:nvSpPr>
      <dsp:spPr>
        <a:xfrm>
          <a:off x="0" y="1087888"/>
          <a:ext cx="3873653" cy="10340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ahoma" panose="020B0604030504040204" pitchFamily="34" charset="0"/>
              <a:ea typeface="Tahoma" panose="020B0604030504040204" pitchFamily="34" charset="0"/>
              <a:cs typeface="Tahoma" panose="020B0604030504040204" pitchFamily="34" charset="0"/>
            </a:rPr>
            <a:t>Problem #2</a:t>
          </a:r>
        </a:p>
      </dsp:txBody>
      <dsp:txXfrm>
        <a:off x="50477" y="1138365"/>
        <a:ext cx="3772699" cy="933082"/>
      </dsp:txXfrm>
    </dsp:sp>
    <dsp:sp modelId="{A66EBD3D-E7C5-421C-B8B5-728648057DDC}">
      <dsp:nvSpPr>
        <dsp:cNvPr id="0" name=""/>
        <dsp:cNvSpPr/>
      </dsp:nvSpPr>
      <dsp:spPr>
        <a:xfrm rot="5400000">
          <a:off x="6903285" y="-752601"/>
          <a:ext cx="827229" cy="688649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ahoma" panose="020B0604030504040204" pitchFamily="34" charset="0"/>
              <a:ea typeface="Tahoma" panose="020B0604030504040204" pitchFamily="34" charset="0"/>
              <a:cs typeface="Tahoma" panose="020B0604030504040204" pitchFamily="34" charset="0"/>
            </a:rPr>
            <a:t>Not all of us are excellent in programming, hence, it resulted in a slower progress</a:t>
          </a:r>
        </a:p>
      </dsp:txBody>
      <dsp:txXfrm rot="-5400000">
        <a:off x="3873653" y="2317413"/>
        <a:ext cx="6846112" cy="746465"/>
      </dsp:txXfrm>
    </dsp:sp>
    <dsp:sp modelId="{1C763A21-352A-41D1-A2E2-E305DABA275D}">
      <dsp:nvSpPr>
        <dsp:cNvPr id="0" name=""/>
        <dsp:cNvSpPr/>
      </dsp:nvSpPr>
      <dsp:spPr>
        <a:xfrm>
          <a:off x="0" y="2173627"/>
          <a:ext cx="3873653" cy="10340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ahoma" panose="020B0604030504040204" pitchFamily="34" charset="0"/>
              <a:ea typeface="Tahoma" panose="020B0604030504040204" pitchFamily="34" charset="0"/>
              <a:cs typeface="Tahoma" panose="020B0604030504040204" pitchFamily="34" charset="0"/>
            </a:rPr>
            <a:t>Problem #3</a:t>
          </a:r>
        </a:p>
      </dsp:txBody>
      <dsp:txXfrm>
        <a:off x="50477" y="2224104"/>
        <a:ext cx="3772699" cy="933082"/>
      </dsp:txXfrm>
    </dsp:sp>
    <dsp:sp modelId="{95E0557D-F0A1-4F38-8083-55DE7503164F}">
      <dsp:nvSpPr>
        <dsp:cNvPr id="0" name=""/>
        <dsp:cNvSpPr/>
      </dsp:nvSpPr>
      <dsp:spPr>
        <a:xfrm rot="5400000">
          <a:off x="6903285" y="333137"/>
          <a:ext cx="827229" cy="688649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ahoma" panose="020B0604030504040204" pitchFamily="34" charset="0"/>
              <a:ea typeface="Tahoma" panose="020B0604030504040204" pitchFamily="34" charset="0"/>
              <a:cs typeface="Tahoma" panose="020B0604030504040204" pitchFamily="34" charset="0"/>
            </a:rPr>
            <a:t>Skills as a student are very limited. A lot of research has to be made online(Google) in order to complete a task</a:t>
          </a:r>
        </a:p>
      </dsp:txBody>
      <dsp:txXfrm rot="-5400000">
        <a:off x="3873653" y="3403151"/>
        <a:ext cx="6846112" cy="746465"/>
      </dsp:txXfrm>
    </dsp:sp>
    <dsp:sp modelId="{B9324B26-5FF5-4FF7-9073-66103CBE8481}">
      <dsp:nvSpPr>
        <dsp:cNvPr id="0" name=""/>
        <dsp:cNvSpPr/>
      </dsp:nvSpPr>
      <dsp:spPr>
        <a:xfrm>
          <a:off x="0" y="3259366"/>
          <a:ext cx="3873653" cy="10340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Tahoma" panose="020B0604030504040204" pitchFamily="34" charset="0"/>
              <a:ea typeface="Tahoma" panose="020B0604030504040204" pitchFamily="34" charset="0"/>
              <a:cs typeface="Tahoma" panose="020B0604030504040204" pitchFamily="34" charset="0"/>
            </a:rPr>
            <a:t>Problem #4</a:t>
          </a:r>
        </a:p>
      </dsp:txBody>
      <dsp:txXfrm>
        <a:off x="50477" y="3309843"/>
        <a:ext cx="3772699" cy="933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1B2C7-0B23-4FE8-AB0F-5877B88532DB}">
      <dsp:nvSpPr>
        <dsp:cNvPr id="0" name=""/>
        <dsp:cNvSpPr/>
      </dsp:nvSpPr>
      <dsp:spPr>
        <a:xfrm>
          <a:off x="0" y="200704"/>
          <a:ext cx="3447370"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ahoma" panose="020B0604030504040204" pitchFamily="34" charset="0"/>
              <a:ea typeface="Tahoma" panose="020B0604030504040204" pitchFamily="34" charset="0"/>
              <a:cs typeface="Tahoma" panose="020B0604030504040204" pitchFamily="34" charset="0"/>
            </a:rPr>
            <a:t>Solution #1</a:t>
          </a:r>
        </a:p>
      </dsp:txBody>
      <dsp:txXfrm>
        <a:off x="0" y="200704"/>
        <a:ext cx="3447370" cy="691200"/>
      </dsp:txXfrm>
    </dsp:sp>
    <dsp:sp modelId="{17CA1487-CDD9-4364-92F6-A11DBDAFE16C}">
      <dsp:nvSpPr>
        <dsp:cNvPr id="0" name=""/>
        <dsp:cNvSpPr/>
      </dsp:nvSpPr>
      <dsp:spPr>
        <a:xfrm>
          <a:off x="0" y="1177668"/>
          <a:ext cx="3447370" cy="3314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Wingdings" panose="05000000000000000000" pitchFamily="2" charset="2"/>
            <a:buChar char=""/>
          </a:pPr>
          <a:r>
            <a:rPr lang="en-US" sz="2400" kern="1200" dirty="0">
              <a:latin typeface="Tahoma" panose="020B0604030504040204" pitchFamily="34" charset="0"/>
              <a:ea typeface="Tahoma" panose="020B0604030504040204" pitchFamily="34" charset="0"/>
              <a:cs typeface="Tahoma" panose="020B0604030504040204" pitchFamily="34" charset="0"/>
            </a:rPr>
            <a:t>We have to research and learn a new programming language to use Android Studio</a:t>
          </a:r>
        </a:p>
        <a:p>
          <a:pPr marL="228600" lvl="1" indent="-228600" algn="l" defTabSz="1066800">
            <a:lnSpc>
              <a:spcPct val="90000"/>
            </a:lnSpc>
            <a:spcBef>
              <a:spcPct val="0"/>
            </a:spcBef>
            <a:spcAft>
              <a:spcPct val="15000"/>
            </a:spcAft>
            <a:buFont typeface="Wingdings" panose="05000000000000000000" pitchFamily="2" charset="2"/>
            <a:buChar char=""/>
          </a:pPr>
          <a:r>
            <a:rPr lang="en-US" sz="2400" kern="1200" dirty="0">
              <a:latin typeface="Tahoma" panose="020B0604030504040204" pitchFamily="34" charset="0"/>
              <a:ea typeface="Tahoma" panose="020B0604030504040204" pitchFamily="34" charset="0"/>
              <a:cs typeface="Tahoma" panose="020B0604030504040204" pitchFamily="34" charset="0"/>
            </a:rPr>
            <a:t>We watched many YouTube Android Studio tutorials</a:t>
          </a:r>
        </a:p>
      </dsp:txBody>
      <dsp:txXfrm>
        <a:off x="0" y="1177668"/>
        <a:ext cx="3447370" cy="3314587"/>
      </dsp:txXfrm>
    </dsp:sp>
    <dsp:sp modelId="{055A5EAB-EAE0-4501-8649-31F112FF9AD5}">
      <dsp:nvSpPr>
        <dsp:cNvPr id="0" name=""/>
        <dsp:cNvSpPr/>
      </dsp:nvSpPr>
      <dsp:spPr>
        <a:xfrm>
          <a:off x="3933537" y="243234"/>
          <a:ext cx="3447370"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ahoma" panose="020B0604030504040204" pitchFamily="34" charset="0"/>
              <a:ea typeface="Tahoma" panose="020B0604030504040204" pitchFamily="34" charset="0"/>
              <a:cs typeface="Tahoma" panose="020B0604030504040204" pitchFamily="34" charset="0"/>
            </a:rPr>
            <a:t>Solution #2</a:t>
          </a:r>
        </a:p>
      </dsp:txBody>
      <dsp:txXfrm>
        <a:off x="3933537" y="243234"/>
        <a:ext cx="3447370" cy="691200"/>
      </dsp:txXfrm>
    </dsp:sp>
    <dsp:sp modelId="{E4FD5043-5612-43C5-B6AE-CCD431549399}">
      <dsp:nvSpPr>
        <dsp:cNvPr id="0" name=""/>
        <dsp:cNvSpPr/>
      </dsp:nvSpPr>
      <dsp:spPr>
        <a:xfrm>
          <a:off x="3933537" y="934434"/>
          <a:ext cx="3447370" cy="3314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Wingdings" panose="05000000000000000000" pitchFamily="2" charset="2"/>
            <a:buChar char=""/>
          </a:pPr>
          <a:r>
            <a:rPr lang="en-US" sz="2400" kern="1200" dirty="0">
              <a:latin typeface="Tahoma" panose="020B0604030504040204" pitchFamily="34" charset="0"/>
              <a:ea typeface="Tahoma" panose="020B0604030504040204" pitchFamily="34" charset="0"/>
              <a:cs typeface="Tahoma" panose="020B0604030504040204" pitchFamily="34" charset="0"/>
            </a:rPr>
            <a:t>We have to search independently and update each other if we have found reliable codes to apply to the application</a:t>
          </a:r>
        </a:p>
      </dsp:txBody>
      <dsp:txXfrm>
        <a:off x="3933537" y="934434"/>
        <a:ext cx="3447370" cy="3314587"/>
      </dsp:txXfrm>
    </dsp:sp>
    <dsp:sp modelId="{23D06E36-F688-4B37-8BB8-73015E665B0E}">
      <dsp:nvSpPr>
        <dsp:cNvPr id="0" name=""/>
        <dsp:cNvSpPr/>
      </dsp:nvSpPr>
      <dsp:spPr>
        <a:xfrm>
          <a:off x="7863539" y="243234"/>
          <a:ext cx="3447370"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ahoma" panose="020B0604030504040204" pitchFamily="34" charset="0"/>
              <a:ea typeface="Tahoma" panose="020B0604030504040204" pitchFamily="34" charset="0"/>
              <a:cs typeface="Tahoma" panose="020B0604030504040204" pitchFamily="34" charset="0"/>
            </a:rPr>
            <a:t>Solution #3</a:t>
          </a:r>
        </a:p>
      </dsp:txBody>
      <dsp:txXfrm>
        <a:off x="7863539" y="243234"/>
        <a:ext cx="3447370" cy="691200"/>
      </dsp:txXfrm>
    </dsp:sp>
    <dsp:sp modelId="{EA81ED6A-A7EA-4137-A3DC-D16E79F1B938}">
      <dsp:nvSpPr>
        <dsp:cNvPr id="0" name=""/>
        <dsp:cNvSpPr/>
      </dsp:nvSpPr>
      <dsp:spPr>
        <a:xfrm>
          <a:off x="7863539" y="934434"/>
          <a:ext cx="3447370" cy="331458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Wingdings" panose="05000000000000000000" pitchFamily="2" charset="2"/>
            <a:buChar char=""/>
          </a:pPr>
          <a:r>
            <a:rPr lang="en-US" sz="2400" kern="1200" dirty="0">
              <a:latin typeface="Tahoma" panose="020B0604030504040204" pitchFamily="34" charset="0"/>
              <a:ea typeface="Tahoma" panose="020B0604030504040204" pitchFamily="34" charset="0"/>
              <a:cs typeface="Tahoma" panose="020B0604030504040204" pitchFamily="34" charset="0"/>
            </a:rPr>
            <a:t>We brought our own laptops and used the school computers to do most of the work. We saved and bookmarked websites that showed information we can use for further use</a:t>
          </a:r>
        </a:p>
      </dsp:txBody>
      <dsp:txXfrm>
        <a:off x="7863539" y="934434"/>
        <a:ext cx="3447370" cy="33145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C9BB9-1ADD-4304-93EC-C9FE618B8492}">
      <dsp:nvSpPr>
        <dsp:cNvPr id="0" name=""/>
        <dsp:cNvSpPr/>
      </dsp:nvSpPr>
      <dsp:spPr>
        <a:xfrm>
          <a:off x="2024776" y="2008108"/>
          <a:ext cx="2454354" cy="2454354"/>
        </a:xfrm>
        <a:prstGeom prst="gear9">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Execute &amp; Implement</a:t>
          </a:r>
        </a:p>
      </dsp:txBody>
      <dsp:txXfrm>
        <a:off x="2518210" y="2583029"/>
        <a:ext cx="1467486" cy="1261588"/>
      </dsp:txXfrm>
    </dsp:sp>
    <dsp:sp modelId="{1CA3202A-9CD1-47F7-9D42-23E46A72BBFC}">
      <dsp:nvSpPr>
        <dsp:cNvPr id="0" name=""/>
        <dsp:cNvSpPr/>
      </dsp:nvSpPr>
      <dsp:spPr>
        <a:xfrm>
          <a:off x="596788" y="1427988"/>
          <a:ext cx="1784985" cy="1784985"/>
        </a:xfrm>
        <a:prstGeom prst="gear6">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Patience &amp; Teamwork</a:t>
          </a:r>
        </a:p>
      </dsp:txBody>
      <dsp:txXfrm>
        <a:off x="1046163" y="1880079"/>
        <a:ext cx="886235" cy="880803"/>
      </dsp:txXfrm>
    </dsp:sp>
    <dsp:sp modelId="{11E70583-C9D9-4A1B-9215-04DC48DCBD8D}">
      <dsp:nvSpPr>
        <dsp:cNvPr id="0" name=""/>
        <dsp:cNvSpPr/>
      </dsp:nvSpPr>
      <dsp:spPr>
        <a:xfrm rot="20700000">
          <a:off x="1596562" y="196530"/>
          <a:ext cx="1748921" cy="1748921"/>
        </a:xfrm>
        <a:prstGeom prst="gear6">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Communication &amp; Understanding</a:t>
          </a:r>
        </a:p>
      </dsp:txBody>
      <dsp:txXfrm rot="-20700000">
        <a:off x="1980152" y="580120"/>
        <a:ext cx="981741" cy="981741"/>
      </dsp:txXfrm>
    </dsp:sp>
    <dsp:sp modelId="{1E72715E-7366-4E78-A512-24F37F5D23DC}">
      <dsp:nvSpPr>
        <dsp:cNvPr id="0" name=""/>
        <dsp:cNvSpPr/>
      </dsp:nvSpPr>
      <dsp:spPr>
        <a:xfrm>
          <a:off x="1839004" y="1636070"/>
          <a:ext cx="3141573" cy="3141573"/>
        </a:xfrm>
        <a:prstGeom prst="circularArrow">
          <a:avLst>
            <a:gd name="adj1" fmla="val 4688"/>
            <a:gd name="adj2" fmla="val 299029"/>
            <a:gd name="adj3" fmla="val 2522244"/>
            <a:gd name="adj4" fmla="val 1584824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287C59-37F8-4A31-B5A2-F56A3CB15957}">
      <dsp:nvSpPr>
        <dsp:cNvPr id="0" name=""/>
        <dsp:cNvSpPr/>
      </dsp:nvSpPr>
      <dsp:spPr>
        <a:xfrm>
          <a:off x="280671" y="1031887"/>
          <a:ext cx="2282549" cy="228254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80456C-D6A1-43C9-80B2-09334D6E033A}">
      <dsp:nvSpPr>
        <dsp:cNvPr id="0" name=""/>
        <dsp:cNvSpPr/>
      </dsp:nvSpPr>
      <dsp:spPr>
        <a:xfrm>
          <a:off x="1192019" y="-187699"/>
          <a:ext cx="2461048" cy="2461048"/>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1A9BCE0C-CD74-4A59-802C-6D2F8C15331A}" type="datetimeFigureOut">
              <a:rPr lang="en-US" smtClean="0">
                <a:uFillTx/>
              </a:rPr>
              <a:t>2/19/2022</a:t>
            </a:fld>
            <a:endParaRPr lang="en-US">
              <a:uFillTx/>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7798501B-77B5-4365-9881-C6E19A3C1E42}" type="slidenum">
              <a:rPr lang="en-US" smtClean="0">
                <a:uFillTx/>
              </a:rPr>
              <a:t>‹#›</a:t>
            </a:fld>
            <a:endParaRPr lang="en-US">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F04FDEA8-CBB8-46CC-9562-028963DBC55A}" type="datetimeFigureOut">
              <a:rPr lang="en-US" smtClean="0">
                <a:uFillTx/>
              </a:rPr>
              <a:t>2/19/2022</a:t>
            </a:fld>
            <a:endParaRPr lang="en-US">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FC8BD8E7-1312-41F3-99C4-6DA5AF891969}" type="slidenum">
              <a:rPr lang="en-US" smtClean="0">
                <a:uFillTx/>
              </a:rPr>
              <a:t>‹#›</a:t>
            </a:fld>
            <a:endParaRPr lang="en-US">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uFillTx/>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uFillTx/>
              <a:latin typeface="Segoe UI" panose="020B0502040204020203" pitchFamily="34" charset="0"/>
              <a:cs typeface="Segoe UI" panose="020B0502040204020203" pitchFamily="34" charset="0"/>
            </a:endParaRPr>
          </a:p>
          <a:p>
            <a:r>
              <a:rPr lang="en-US" b="1" dirty="0">
                <a:uFillTx/>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uFillTx/>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uFillTx/>
                <a:latin typeface="Segoe UI" panose="020B0502040204020203" pitchFamily="34" charset="0"/>
                <a:cs typeface="Segoe UI" panose="020B0502040204020203" pitchFamily="34" charset="0"/>
              </a:rPr>
              <a:t>Click on the Animations tab.</a:t>
            </a:r>
          </a:p>
          <a:p>
            <a:pPr marL="228600" indent="-228600">
              <a:buAutoNum type="arabicPeriod"/>
            </a:pPr>
            <a:r>
              <a:rPr lang="en-US" dirty="0">
                <a:uFillTx/>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uFillTx/>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uFillTx/>
              <a:latin typeface="Segoe UI" panose="020B0502040204020203" pitchFamily="34" charset="0"/>
              <a:cs typeface="Segoe UI" panose="020B0502040204020203" pitchFamily="34" charset="0"/>
            </a:endParaRPr>
          </a:p>
          <a:p>
            <a:pPr marL="0" indent="0">
              <a:buNone/>
            </a:pPr>
            <a:r>
              <a:rPr lang="en-US" b="1" dirty="0">
                <a:uFillTx/>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uFillTx/>
              </a:rPr>
              <a:t>10</a:t>
            </a:fld>
            <a:endParaRPr lang="en-US" dirty="0">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uFillTx/>
                <a:latin typeface="Segoe UI" panose="020B0502040204020203" pitchFamily="34" charset="0"/>
                <a:cs typeface="Segoe UI" panose="020B0502040204020203" pitchFamily="34" charset="0"/>
              </a:rPr>
              <a:t>After consulting a variety of sources, you will need to narrow your topic.  For example, the topic of internet safety is huge, but you could narrow that topic to include internet safety in regards to social media apps that teenagers are using heavily.  A topic like that is more specific and will be relevant to your peers.  Some questions to think about to help you narrow your topic: </a:t>
            </a:r>
          </a:p>
          <a:p>
            <a:pPr marL="171450" indent="-171450">
              <a:buFont typeface="Arial" panose="020B0604020202020204" pitchFamily="34" charset="0"/>
              <a:buChar char="•"/>
            </a:pPr>
            <a:r>
              <a:rPr lang="en-US" dirty="0">
                <a:uFillTx/>
                <a:latin typeface="Segoe UI" panose="020B0502040204020203" pitchFamily="34" charset="0"/>
                <a:cs typeface="Segoe UI" panose="020B0502040204020203" pitchFamily="34" charset="0"/>
              </a:rPr>
              <a:t>What topics of the research interest me the most?</a:t>
            </a:r>
          </a:p>
          <a:p>
            <a:pPr marL="171450" indent="-171450">
              <a:buFont typeface="Arial" panose="020B0604020202020204" pitchFamily="34" charset="0"/>
              <a:buChar char="•"/>
            </a:pPr>
            <a:r>
              <a:rPr lang="en-US" dirty="0">
                <a:uFillTx/>
                <a:latin typeface="Segoe UI" panose="020B0502040204020203" pitchFamily="34" charset="0"/>
                <a:cs typeface="Segoe UI" panose="020B0502040204020203" pitchFamily="34" charset="0"/>
              </a:rPr>
              <a:t>What topics of the research will interest my audience the most?</a:t>
            </a:r>
          </a:p>
          <a:p>
            <a:pPr marL="171450" indent="-171450">
              <a:buFont typeface="Arial" panose="020B0604020202020204" pitchFamily="34" charset="0"/>
              <a:buChar char="•"/>
            </a:pPr>
            <a:r>
              <a:rPr lang="en-US" dirty="0">
                <a:uFillTx/>
                <a:latin typeface="Segoe UI" panose="020B0502040204020203" pitchFamily="34" charset="0"/>
                <a:cs typeface="Segoe UI" panose="020B0502040204020203" pitchFamily="34" charset="0"/>
              </a:rPr>
              <a:t>What topics will the audience find more engaging? Shocking? Inspiring?</a:t>
            </a:r>
          </a:p>
          <a:p>
            <a:pPr marL="0" indent="0">
              <a:buFont typeface="Arial" panose="020B0604020202020204" pitchFamily="34" charset="0"/>
              <a:buNone/>
            </a:pPr>
            <a:endParaRPr lang="en-US" dirty="0">
              <a:uFillTx/>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uFillTx/>
              </a:rPr>
              <a:t>11</a:t>
            </a:fld>
            <a:endParaRPr lang="en-US" dirty="0">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a:spLocks/>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uFillTx/>
              </a:defRPr>
            </a:lvl1pPr>
          </a:lstStyle>
          <a:p>
            <a:r>
              <a:rPr lang="en-US">
                <a:uFillTx/>
              </a:rPr>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8" name="Rectangle 7"/>
          <p:cNvSpPr>
            <a:spLocks/>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 name="Title 1"/>
          <p:cNvSpPr>
            <a:spLocks noGrp="1"/>
          </p:cNvSpPr>
          <p:nvPr>
            <p:ph type="title"/>
          </p:nvPr>
        </p:nvSpPr>
        <p:spPr>
          <a:xfrm>
            <a:off x="8532813" y="1683327"/>
            <a:ext cx="3125787" cy="2877260"/>
          </a:xfrm>
        </p:spPr>
        <p:txBody>
          <a:bodyPr anchor="b">
            <a:normAutofit/>
          </a:bodyPr>
          <a:lstStyle>
            <a:lvl1pPr>
              <a:defRPr sz="3000">
                <a:solidFill>
                  <a:schemeClr val="bg1"/>
                </a:solidFill>
                <a:uFillTx/>
              </a:defRPr>
            </a:lvl1pPr>
          </a:lstStyle>
          <a:p>
            <a:r>
              <a:rPr lang="en-US">
                <a:uFillTx/>
              </a:rPr>
              <a:t>Click to edit Master title style</a:t>
            </a:r>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r>
              <a:rPr lang="en-US">
                <a:uFillTx/>
              </a:rPr>
              <a:t>Click icon to add picture</a:t>
            </a:r>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uFillTx/>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a:uFillTx/>
              </a:rPr>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lvl1pPr>
              <a:defRPr>
                <a:uFillTx/>
              </a:defRPr>
            </a:lvl1pPr>
            <a:lvl5pPr>
              <a:defRPr>
                <a:uFillTx/>
              </a:defRPr>
            </a:lvl5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Footer Placeholder 4"/>
          <p:cNvSpPr>
            <a:spLocks noGrp="1"/>
          </p:cNvSpPr>
          <p:nvPr>
            <p:ph type="ftr" sz="quarter" idx="11"/>
          </p:nvPr>
        </p:nvSpPr>
        <p:spPr/>
        <p:txBody>
          <a:bodyPr/>
          <a:lstStyle/>
          <a:p>
            <a:r>
              <a:rPr lang="en-US" dirty="0">
                <a:uFillTx/>
              </a:rPr>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uFillTx/>
              </a:rPr>
              <a:t>2/19/2022</a:t>
            </a:fld>
            <a:endParaRPr lang="en-US">
              <a:uFillTx/>
            </a:endParaRPr>
          </a:p>
        </p:txBody>
      </p:sp>
      <p:sp>
        <p:nvSpPr>
          <p:cNvPr id="6" name="Slide Number Placeholder 5"/>
          <p:cNvSpPr>
            <a:spLocks noGrp="1"/>
          </p:cNvSpPr>
          <p:nvPr>
            <p:ph type="sldNum" sz="quarter" idx="12"/>
          </p:nvPr>
        </p:nvSpPr>
        <p:spPr/>
        <p:txBody>
          <a:bodyPr/>
          <a:lstStyle/>
          <a:p>
            <a:fld id="{E31375A4-56A4-47D6-9801-1991572033F7}" type="slidenum">
              <a:rPr lang="en-US" smtClean="0">
                <a:uFillTx/>
              </a:rPr>
              <a:t>‹#›</a:t>
            </a:fld>
            <a:endParaRPr lang="en-US">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lvl1pPr>
              <a:defRPr>
                <a:uFillTx/>
              </a:defRPr>
            </a:lvl1pPr>
            <a:lvl5pPr>
              <a:defRPr>
                <a:uFillTx/>
              </a:defRPr>
            </a:lvl5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Footer Placeholder 4"/>
          <p:cNvSpPr>
            <a:spLocks noGrp="1"/>
          </p:cNvSpPr>
          <p:nvPr>
            <p:ph type="ftr" sz="quarter" idx="11"/>
          </p:nvPr>
        </p:nvSpPr>
        <p:spPr/>
        <p:txBody>
          <a:bodyPr/>
          <a:lstStyle/>
          <a:p>
            <a:r>
              <a:rPr lang="en-US" dirty="0">
                <a:uFillTx/>
              </a:rPr>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uFillTx/>
              </a:rPr>
              <a:t>2/19/2022</a:t>
            </a:fld>
            <a:endParaRPr lang="en-US">
              <a:uFillTx/>
            </a:endParaRPr>
          </a:p>
        </p:txBody>
      </p:sp>
      <p:sp>
        <p:nvSpPr>
          <p:cNvPr id="6" name="Slide Number Placeholder 5"/>
          <p:cNvSpPr>
            <a:spLocks noGrp="1"/>
          </p:cNvSpPr>
          <p:nvPr>
            <p:ph type="sldNum" sz="quarter" idx="12"/>
          </p:nvPr>
        </p:nvSpPr>
        <p:spPr/>
        <p:txBody>
          <a:bodyPr/>
          <a:lstStyle/>
          <a:p>
            <a:fld id="{E31375A4-56A4-47D6-9801-1991572033F7}" type="slidenum">
              <a:rPr lang="en-US" smtClean="0">
                <a:uFillTx/>
              </a:rPr>
              <a:t>‹#›</a:t>
            </a:fld>
            <a:endParaRPr lang="en-US">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0717" y="262501"/>
            <a:ext cx="4413016" cy="1227598"/>
          </a:xfrm>
          <a:noFill/>
          <a:ln w="9525">
            <a:noFill/>
            <a:miter lim="800000"/>
          </a:ln>
        </p:spPr>
        <p:txBody>
          <a:bodyPr lIns="45720" tIns="18288" rIns="27432" bIns="18288"/>
          <a:lstStyle>
            <a:lvl1pPr>
              <a:defRPr lang="en-US" sz="4800">
                <a:uFillTx/>
                <a:latin typeface="+mj-lt"/>
                <a:ea typeface="+mn-ea"/>
                <a:cs typeface="+mn-cs"/>
              </a:defRPr>
            </a:lvl1pPr>
          </a:lstStyle>
          <a:p>
            <a:pPr marL="0" lvl="0" algn="l">
              <a:lnSpc>
                <a:spcPct val="85000"/>
              </a:lnSpc>
              <a:spcBef>
                <a:spcPts val="200"/>
              </a:spcBef>
            </a:pPr>
            <a:r>
              <a:rPr lang="en-US">
                <a:uFillTx/>
              </a:rPr>
              <a:t>Click to edit Master title style</a:t>
            </a:r>
            <a:endParaRPr lang="en-US" dirty="0">
              <a:uFillTx/>
            </a:endParaRPr>
          </a:p>
        </p:txBody>
      </p:sp>
      <p:sp>
        <p:nvSpPr>
          <p:cNvPr id="21" name="Text Placeholder 20"/>
          <p:cNvSpPr>
            <a:spLocks noGrp="1"/>
          </p:cNvSpPr>
          <p:nvPr>
            <p:ph type="body" sz="quarter" idx="13"/>
          </p:nvPr>
        </p:nvSpPr>
        <p:spPr>
          <a:xfrm>
            <a:off x="203200" y="6443664"/>
            <a:ext cx="5418667" cy="261937"/>
          </a:xfrm>
          <a:noFill/>
        </p:spPr>
        <p:txBody>
          <a:bodyPr wrap="square" rtlCol="0">
            <a:spAutoFit/>
          </a:bodyPr>
          <a:lstStyle>
            <a:lvl1pPr marL="0" indent="0">
              <a:buNone/>
              <a:defRPr lang="en-US" sz="1100" dirty="0" smtClean="0">
                <a:solidFill>
                  <a:schemeClr val="tx2"/>
                </a:solidFill>
                <a:uFillTx/>
                <a:latin typeface="+mn-lt"/>
                <a:cs typeface="Arial"/>
              </a:defRPr>
            </a:lvl1pPr>
          </a:lstStyle>
          <a:p>
            <a:pPr marL="0" lvl="0"/>
            <a:r>
              <a:rPr lang="en-US">
                <a:uFillTx/>
              </a:rPr>
              <a:t>Edit Master text styles</a:t>
            </a:r>
          </a:p>
        </p:txBody>
      </p:sp>
      <p:sp>
        <p:nvSpPr>
          <p:cNvPr id="40" name="Text Placeholder 39"/>
          <p:cNvSpPr>
            <a:spLocks noGrp="1"/>
          </p:cNvSpPr>
          <p:nvPr>
            <p:ph type="body" sz="quarter" idx="26"/>
          </p:nvPr>
        </p:nvSpPr>
        <p:spPr>
          <a:xfrm>
            <a:off x="480485" y="1660005"/>
            <a:ext cx="4413249" cy="381000"/>
          </a:xfrm>
        </p:spPr>
        <p:txBody>
          <a:bodyPr/>
          <a:lstStyle>
            <a:lvl1pPr marL="0" indent="0">
              <a:buNone/>
              <a:defRPr>
                <a:solidFill>
                  <a:schemeClr val="tx2"/>
                </a:solidFill>
                <a:uFillTx/>
                <a:latin typeface="+mn-lt"/>
              </a:defRPr>
            </a:lvl1pPr>
          </a:lstStyle>
          <a:p>
            <a:pPr lvl="0"/>
            <a:r>
              <a:rPr lang="en-US">
                <a:uFillTx/>
              </a:rPr>
              <a:t>Edit Master text styles</a:t>
            </a:r>
          </a:p>
        </p:txBody>
      </p:sp>
      <p:grpSp>
        <p:nvGrpSpPr>
          <p:cNvPr id="41" name="Group 40"/>
          <p:cNvGrpSpPr/>
          <p:nvPr userDrawn="1"/>
        </p:nvGrpSpPr>
        <p:grpSpPr>
          <a:xfrm>
            <a:off x="5486400" y="1899057"/>
            <a:ext cx="4005302" cy="3878149"/>
            <a:chOff x="2133600" y="914400"/>
            <a:chExt cx="4800600" cy="4648200"/>
          </a:xfrm>
        </p:grpSpPr>
        <p:sp>
          <p:nvSpPr>
            <p:cNvPr id="42" name="Oval 41"/>
            <p:cNvSpPr>
              <a:spLocks/>
            </p:cNvSpPr>
            <p:nvPr/>
          </p:nvSpPr>
          <p:spPr bwMode="auto">
            <a:xfrm>
              <a:off x="3733800" y="1600200"/>
              <a:ext cx="2133600" cy="2133600"/>
            </a:xfrm>
            <a:prstGeom prst="ellipse">
              <a:avLst/>
            </a:prstGeom>
            <a:solidFill>
              <a:schemeClr val="accent3">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uFillTx/>
                <a:latin typeface="+mn-lt"/>
              </a:endParaRPr>
            </a:p>
          </p:txBody>
        </p:sp>
        <p:sp>
          <p:nvSpPr>
            <p:cNvPr id="43" name="Oval 42"/>
            <p:cNvSpPr>
              <a:spLocks/>
            </p:cNvSpPr>
            <p:nvPr/>
          </p:nvSpPr>
          <p:spPr bwMode="auto">
            <a:xfrm>
              <a:off x="4800600" y="3276600"/>
              <a:ext cx="2133600" cy="2133600"/>
            </a:xfrm>
            <a:prstGeom prst="ellipse">
              <a:avLst/>
            </a:prstGeom>
            <a:solidFill>
              <a:schemeClr val="accent5">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uFillTx/>
                <a:latin typeface="+mn-lt"/>
              </a:endParaRPr>
            </a:p>
          </p:txBody>
        </p:sp>
        <p:sp>
          <p:nvSpPr>
            <p:cNvPr id="44" name="Oval 43"/>
            <p:cNvSpPr>
              <a:spLocks/>
            </p:cNvSpPr>
            <p:nvPr/>
          </p:nvSpPr>
          <p:spPr bwMode="auto">
            <a:xfrm>
              <a:off x="2514600" y="1676400"/>
              <a:ext cx="1371600" cy="1371600"/>
            </a:xfrm>
            <a:prstGeom prst="ellipse">
              <a:avLst/>
            </a:prstGeom>
            <a:solidFill>
              <a:schemeClr val="accent6">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uFillTx/>
                <a:latin typeface="+mn-lt"/>
              </a:endParaRPr>
            </a:p>
          </p:txBody>
        </p:sp>
        <p:sp>
          <p:nvSpPr>
            <p:cNvPr id="45" name="Oval 44"/>
            <p:cNvSpPr>
              <a:spLocks/>
            </p:cNvSpPr>
            <p:nvPr/>
          </p:nvSpPr>
          <p:spPr bwMode="auto">
            <a:xfrm>
              <a:off x="2133600" y="2971800"/>
              <a:ext cx="1066800" cy="1066800"/>
            </a:xfrm>
            <a:prstGeom prst="ellipse">
              <a:avLst/>
            </a:prstGeom>
            <a:solidFill>
              <a:schemeClr val="accent2">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uFillTx/>
                <a:latin typeface="+mn-lt"/>
              </a:endParaRPr>
            </a:p>
          </p:txBody>
        </p:sp>
        <p:sp>
          <p:nvSpPr>
            <p:cNvPr id="46" name="Oval 45"/>
            <p:cNvSpPr>
              <a:spLocks/>
            </p:cNvSpPr>
            <p:nvPr/>
          </p:nvSpPr>
          <p:spPr bwMode="auto">
            <a:xfrm>
              <a:off x="5562600" y="1905000"/>
              <a:ext cx="1066800" cy="1066800"/>
            </a:xfrm>
            <a:prstGeom prst="ellipse">
              <a:avLst/>
            </a:prstGeom>
            <a:solidFill>
              <a:schemeClr val="accent4">
                <a:alpha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uFillTx/>
                <a:latin typeface="+mn-lt"/>
              </a:endParaRPr>
            </a:p>
          </p:txBody>
        </p:sp>
        <p:sp>
          <p:nvSpPr>
            <p:cNvPr id="47" name="Oval 46"/>
            <p:cNvSpPr>
              <a:spLocks/>
            </p:cNvSpPr>
            <p:nvPr/>
          </p:nvSpPr>
          <p:spPr bwMode="auto">
            <a:xfrm>
              <a:off x="3733800" y="914400"/>
              <a:ext cx="1066800" cy="1066800"/>
            </a:xfrm>
            <a:prstGeom prst="ellipse">
              <a:avLst/>
            </a:prstGeom>
            <a:solidFill>
              <a:schemeClr val="accent6">
                <a:alpha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uFillTx/>
                <a:latin typeface="+mn-lt"/>
              </a:endParaRPr>
            </a:p>
          </p:txBody>
        </p:sp>
        <p:sp>
          <p:nvSpPr>
            <p:cNvPr id="48" name="Oval 47"/>
            <p:cNvSpPr>
              <a:spLocks/>
            </p:cNvSpPr>
            <p:nvPr/>
          </p:nvSpPr>
          <p:spPr bwMode="auto">
            <a:xfrm>
              <a:off x="2209800" y="3429000"/>
              <a:ext cx="2133600" cy="2133600"/>
            </a:xfrm>
            <a:prstGeom prst="ellipse">
              <a:avLst/>
            </a:prstGeom>
            <a:solidFill>
              <a:schemeClr val="accent1">
                <a:lumMod val="60000"/>
                <a:lumOff val="40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uFillTx/>
                <a:latin typeface="+mn-lt"/>
              </a:endParaRPr>
            </a:p>
          </p:txBody>
        </p:sp>
      </p:grpSp>
      <p:cxnSp>
        <p:nvCxnSpPr>
          <p:cNvPr id="49" name="Elbow Connector 48"/>
          <p:cNvCxnSpPr/>
          <p:nvPr userDrawn="1"/>
        </p:nvCxnSpPr>
        <p:spPr bwMode="auto">
          <a:xfrm rot="5400000" flipH="1" flipV="1">
            <a:off x="6432407" y="3270702"/>
            <a:ext cx="34669" cy="1418071"/>
          </a:xfrm>
          <a:prstGeom prst="bentConnector4">
            <a:avLst>
              <a:gd name="adj1" fmla="val -659379"/>
              <a:gd name="adj2" fmla="val 74658"/>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0" name="Elbow Connector 49"/>
          <p:cNvCxnSpPr/>
          <p:nvPr userDrawn="1"/>
        </p:nvCxnSpPr>
        <p:spPr bwMode="auto">
          <a:xfrm rot="16200000" flipH="1">
            <a:off x="6076285" y="3200585"/>
            <a:ext cx="1605231" cy="528002"/>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1" name="Elbow Connector 50"/>
          <p:cNvCxnSpPr/>
          <p:nvPr userDrawn="1"/>
        </p:nvCxnSpPr>
        <p:spPr bwMode="auto">
          <a:xfrm>
            <a:off x="5966653" y="4823563"/>
            <a:ext cx="1398677" cy="381458"/>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2" name="Elbow Connector 51"/>
          <p:cNvCxnSpPr/>
          <p:nvPr userDrawn="1"/>
        </p:nvCxnSpPr>
        <p:spPr bwMode="auto">
          <a:xfrm rot="5400000">
            <a:off x="7494905" y="3145195"/>
            <a:ext cx="1271526" cy="826491"/>
          </a:xfrm>
          <a:prstGeom prst="bentConnector3">
            <a:avLst>
              <a:gd name="adj1" fmla="val 20627"/>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3" name="Elbow Connector 52"/>
          <p:cNvCxnSpPr/>
          <p:nvPr userDrawn="1"/>
        </p:nvCxnSpPr>
        <p:spPr bwMode="auto">
          <a:xfrm rot="10800000" flipV="1">
            <a:off x="7768375" y="3488462"/>
            <a:ext cx="896836" cy="321538"/>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4" name="Elbow Connector 53"/>
          <p:cNvCxnSpPr/>
          <p:nvPr userDrawn="1"/>
        </p:nvCxnSpPr>
        <p:spPr bwMode="auto">
          <a:xfrm rot="10800000">
            <a:off x="7701598" y="4505681"/>
            <a:ext cx="1335101" cy="508610"/>
          </a:xfrm>
          <a:prstGeom prst="bentConnector3">
            <a:avLst>
              <a:gd name="adj1" fmla="val 25724"/>
            </a:avLst>
          </a:prstGeom>
          <a:solidFill>
            <a:schemeClr val="accent1"/>
          </a:solidFill>
          <a:ln w="152400" cap="flat" cmpd="sng" algn="ctr">
            <a:solidFill>
              <a:schemeClr val="tx1"/>
            </a:solidFill>
            <a:prstDash val="solid"/>
            <a:round/>
            <a:headEnd type="none" w="med" len="med"/>
            <a:tailEnd type="none" w="med" len="med"/>
          </a:ln>
          <a:effectLst/>
        </p:spPr>
      </p:cxnSp>
      <p:cxnSp>
        <p:nvCxnSpPr>
          <p:cNvPr id="55" name="Elbow Connector 54"/>
          <p:cNvCxnSpPr/>
          <p:nvPr userDrawn="1"/>
        </p:nvCxnSpPr>
        <p:spPr bwMode="auto">
          <a:xfrm rot="5400000">
            <a:off x="6367419" y="2781536"/>
            <a:ext cx="2441754" cy="234836"/>
          </a:xfrm>
          <a:prstGeom prst="bentConnector3">
            <a:avLst>
              <a:gd name="adj1" fmla="val 50000"/>
            </a:avLst>
          </a:prstGeom>
          <a:solidFill>
            <a:schemeClr val="accent1"/>
          </a:solidFill>
          <a:ln w="152400" cap="flat" cmpd="sng" algn="ctr">
            <a:solidFill>
              <a:schemeClr val="tx1"/>
            </a:solidFill>
            <a:prstDash val="solid"/>
            <a:round/>
            <a:headEnd type="none" w="med" len="med"/>
            <a:tailEnd type="none" w="med" len="med"/>
          </a:ln>
          <a:effectLst/>
        </p:spPr>
      </p:cxnSp>
      <p:grpSp>
        <p:nvGrpSpPr>
          <p:cNvPr id="56" name="Group 55"/>
          <p:cNvGrpSpPr/>
          <p:nvPr userDrawn="1"/>
        </p:nvGrpSpPr>
        <p:grpSpPr>
          <a:xfrm>
            <a:off x="6673156" y="4112406"/>
            <a:ext cx="1716558" cy="2745594"/>
            <a:chOff x="2435225" y="22552"/>
            <a:chExt cx="4273550" cy="6835448"/>
          </a:xfrm>
          <a:solidFill>
            <a:schemeClr val="tx1"/>
          </a:solidFill>
        </p:grpSpPr>
        <p:sp>
          <p:nvSpPr>
            <p:cNvPr id="57" name="Freeform 5"/>
            <p:cNvSpPr>
              <a:spLocks/>
            </p:cNvSpPr>
            <p:nvPr/>
          </p:nvSpPr>
          <p:spPr bwMode="auto">
            <a:xfrm>
              <a:off x="3413126" y="22552"/>
              <a:ext cx="2317751" cy="634999"/>
            </a:xfrm>
            <a:custGeom>
              <a:avLst/>
              <a:gdLst>
                <a:gd name="T0" fmla="*/ 1460 w 1460"/>
                <a:gd name="T1" fmla="*/ 57 h 400"/>
                <a:gd name="T2" fmla="*/ 1460 w 1460"/>
                <a:gd name="T3" fmla="*/ 57 h 400"/>
                <a:gd name="T4" fmla="*/ 1458 w 1460"/>
                <a:gd name="T5" fmla="*/ 45 h 400"/>
                <a:gd name="T6" fmla="*/ 1454 w 1460"/>
                <a:gd name="T7" fmla="*/ 35 h 400"/>
                <a:gd name="T8" fmla="*/ 1449 w 1460"/>
                <a:gd name="T9" fmla="*/ 24 h 400"/>
                <a:gd name="T10" fmla="*/ 1443 w 1460"/>
                <a:gd name="T11" fmla="*/ 17 h 400"/>
                <a:gd name="T12" fmla="*/ 1434 w 1460"/>
                <a:gd name="T13" fmla="*/ 9 h 400"/>
                <a:gd name="T14" fmla="*/ 1424 w 1460"/>
                <a:gd name="T15" fmla="*/ 4 h 400"/>
                <a:gd name="T16" fmla="*/ 1413 w 1460"/>
                <a:gd name="T17" fmla="*/ 0 h 400"/>
                <a:gd name="T18" fmla="*/ 1402 w 1460"/>
                <a:gd name="T19" fmla="*/ 0 h 400"/>
                <a:gd name="T20" fmla="*/ 58 w 1460"/>
                <a:gd name="T21" fmla="*/ 0 h 400"/>
                <a:gd name="T22" fmla="*/ 58 w 1460"/>
                <a:gd name="T23" fmla="*/ 0 h 400"/>
                <a:gd name="T24" fmla="*/ 47 w 1460"/>
                <a:gd name="T25" fmla="*/ 0 h 400"/>
                <a:gd name="T26" fmla="*/ 35 w 1460"/>
                <a:gd name="T27" fmla="*/ 4 h 400"/>
                <a:gd name="T28" fmla="*/ 26 w 1460"/>
                <a:gd name="T29" fmla="*/ 9 h 400"/>
                <a:gd name="T30" fmla="*/ 17 w 1460"/>
                <a:gd name="T31" fmla="*/ 17 h 400"/>
                <a:gd name="T32" fmla="*/ 11 w 1460"/>
                <a:gd name="T33" fmla="*/ 24 h 400"/>
                <a:gd name="T34" fmla="*/ 4 w 1460"/>
                <a:gd name="T35" fmla="*/ 35 h 400"/>
                <a:gd name="T36" fmla="*/ 2 w 1460"/>
                <a:gd name="T37" fmla="*/ 45 h 400"/>
                <a:gd name="T38" fmla="*/ 0 w 1460"/>
                <a:gd name="T39" fmla="*/ 57 h 400"/>
                <a:gd name="T40" fmla="*/ 0 w 1460"/>
                <a:gd name="T41" fmla="*/ 400 h 400"/>
                <a:gd name="T42" fmla="*/ 1460 w 1460"/>
                <a:gd name="T43" fmla="*/ 400 h 400"/>
                <a:gd name="T44" fmla="*/ 1460 w 1460"/>
                <a:gd name="T45" fmla="*/ 5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0" h="400">
                  <a:moveTo>
                    <a:pt x="1460" y="57"/>
                  </a:moveTo>
                  <a:lnTo>
                    <a:pt x="1460" y="57"/>
                  </a:lnTo>
                  <a:lnTo>
                    <a:pt x="1458" y="45"/>
                  </a:lnTo>
                  <a:lnTo>
                    <a:pt x="1454" y="35"/>
                  </a:lnTo>
                  <a:lnTo>
                    <a:pt x="1449" y="24"/>
                  </a:lnTo>
                  <a:lnTo>
                    <a:pt x="1443" y="17"/>
                  </a:lnTo>
                  <a:lnTo>
                    <a:pt x="1434" y="9"/>
                  </a:lnTo>
                  <a:lnTo>
                    <a:pt x="1424" y="4"/>
                  </a:lnTo>
                  <a:lnTo>
                    <a:pt x="1413" y="0"/>
                  </a:lnTo>
                  <a:lnTo>
                    <a:pt x="1402" y="0"/>
                  </a:lnTo>
                  <a:lnTo>
                    <a:pt x="58" y="0"/>
                  </a:lnTo>
                  <a:lnTo>
                    <a:pt x="58" y="0"/>
                  </a:lnTo>
                  <a:lnTo>
                    <a:pt x="47" y="0"/>
                  </a:lnTo>
                  <a:lnTo>
                    <a:pt x="35" y="4"/>
                  </a:lnTo>
                  <a:lnTo>
                    <a:pt x="26" y="9"/>
                  </a:lnTo>
                  <a:lnTo>
                    <a:pt x="17" y="17"/>
                  </a:lnTo>
                  <a:lnTo>
                    <a:pt x="11" y="24"/>
                  </a:lnTo>
                  <a:lnTo>
                    <a:pt x="4" y="35"/>
                  </a:lnTo>
                  <a:lnTo>
                    <a:pt x="2" y="45"/>
                  </a:lnTo>
                  <a:lnTo>
                    <a:pt x="0" y="57"/>
                  </a:lnTo>
                  <a:lnTo>
                    <a:pt x="0" y="400"/>
                  </a:lnTo>
                  <a:lnTo>
                    <a:pt x="1460" y="400"/>
                  </a:lnTo>
                  <a:lnTo>
                    <a:pt x="146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uFillTx/>
                <a:latin typeface="+mn-lt"/>
              </a:endParaRPr>
            </a:p>
          </p:txBody>
        </p:sp>
        <p:sp>
          <p:nvSpPr>
            <p:cNvPr id="58" name="Freeform 6"/>
            <p:cNvSpPr>
              <a:spLocks/>
            </p:cNvSpPr>
            <p:nvPr/>
          </p:nvSpPr>
          <p:spPr bwMode="auto">
            <a:xfrm>
              <a:off x="2435225" y="5880100"/>
              <a:ext cx="4273550" cy="977900"/>
            </a:xfrm>
            <a:custGeom>
              <a:avLst/>
              <a:gdLst>
                <a:gd name="T0" fmla="*/ 2076 w 2692"/>
                <a:gd name="T1" fmla="*/ 4 h 616"/>
                <a:gd name="T2" fmla="*/ 616 w 2692"/>
                <a:gd name="T3" fmla="*/ 0 h 616"/>
                <a:gd name="T4" fmla="*/ 615 w 2692"/>
                <a:gd name="T5" fmla="*/ 32 h 616"/>
                <a:gd name="T6" fmla="*/ 609 w 2692"/>
                <a:gd name="T7" fmla="*/ 94 h 616"/>
                <a:gd name="T8" fmla="*/ 597 w 2692"/>
                <a:gd name="T9" fmla="*/ 154 h 616"/>
                <a:gd name="T10" fmla="*/ 579 w 2692"/>
                <a:gd name="T11" fmla="*/ 212 h 616"/>
                <a:gd name="T12" fmla="*/ 556 w 2692"/>
                <a:gd name="T13" fmla="*/ 267 h 616"/>
                <a:gd name="T14" fmla="*/ 526 w 2692"/>
                <a:gd name="T15" fmla="*/ 320 h 616"/>
                <a:gd name="T16" fmla="*/ 494 w 2692"/>
                <a:gd name="T17" fmla="*/ 369 h 616"/>
                <a:gd name="T18" fmla="*/ 456 w 2692"/>
                <a:gd name="T19" fmla="*/ 414 h 616"/>
                <a:gd name="T20" fmla="*/ 414 w 2692"/>
                <a:gd name="T21" fmla="*/ 456 h 616"/>
                <a:gd name="T22" fmla="*/ 368 w 2692"/>
                <a:gd name="T23" fmla="*/ 494 h 616"/>
                <a:gd name="T24" fmla="*/ 319 w 2692"/>
                <a:gd name="T25" fmla="*/ 527 h 616"/>
                <a:gd name="T26" fmla="*/ 266 w 2692"/>
                <a:gd name="T27" fmla="*/ 556 h 616"/>
                <a:gd name="T28" fmla="*/ 211 w 2692"/>
                <a:gd name="T29" fmla="*/ 579 h 616"/>
                <a:gd name="T30" fmla="*/ 153 w 2692"/>
                <a:gd name="T31" fmla="*/ 597 h 616"/>
                <a:gd name="T32" fmla="*/ 94 w 2692"/>
                <a:gd name="T33" fmla="*/ 610 h 616"/>
                <a:gd name="T34" fmla="*/ 31 w 2692"/>
                <a:gd name="T35" fmla="*/ 616 h 616"/>
                <a:gd name="T36" fmla="*/ 2692 w 2692"/>
                <a:gd name="T37" fmla="*/ 616 h 616"/>
                <a:gd name="T38" fmla="*/ 2660 w 2692"/>
                <a:gd name="T39" fmla="*/ 616 h 616"/>
                <a:gd name="T40" fmla="*/ 2598 w 2692"/>
                <a:gd name="T41" fmla="*/ 610 h 616"/>
                <a:gd name="T42" fmla="*/ 2538 w 2692"/>
                <a:gd name="T43" fmla="*/ 597 h 616"/>
                <a:gd name="T44" fmla="*/ 2480 w 2692"/>
                <a:gd name="T45" fmla="*/ 579 h 616"/>
                <a:gd name="T46" fmla="*/ 2424 w 2692"/>
                <a:gd name="T47" fmla="*/ 556 h 616"/>
                <a:gd name="T48" fmla="*/ 2372 w 2692"/>
                <a:gd name="T49" fmla="*/ 527 h 616"/>
                <a:gd name="T50" fmla="*/ 2323 w 2692"/>
                <a:gd name="T51" fmla="*/ 494 h 616"/>
                <a:gd name="T52" fmla="*/ 2278 w 2692"/>
                <a:gd name="T53" fmla="*/ 456 h 616"/>
                <a:gd name="T54" fmla="*/ 2235 w 2692"/>
                <a:gd name="T55" fmla="*/ 414 h 616"/>
                <a:gd name="T56" fmla="*/ 2198 w 2692"/>
                <a:gd name="T57" fmla="*/ 369 h 616"/>
                <a:gd name="T58" fmla="*/ 2164 w 2692"/>
                <a:gd name="T59" fmla="*/ 320 h 616"/>
                <a:gd name="T60" fmla="*/ 2136 w 2692"/>
                <a:gd name="T61" fmla="*/ 267 h 616"/>
                <a:gd name="T62" fmla="*/ 2113 w 2692"/>
                <a:gd name="T63" fmla="*/ 212 h 616"/>
                <a:gd name="T64" fmla="*/ 2095 w 2692"/>
                <a:gd name="T65" fmla="*/ 154 h 616"/>
                <a:gd name="T66" fmla="*/ 2082 w 2692"/>
                <a:gd name="T67" fmla="*/ 94 h 616"/>
                <a:gd name="T68" fmla="*/ 2076 w 2692"/>
                <a:gd name="T69" fmla="*/ 32 h 616"/>
                <a:gd name="T70" fmla="*/ 2076 w 2692"/>
                <a:gd name="T71"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2" h="616">
                  <a:moveTo>
                    <a:pt x="2076" y="0"/>
                  </a:moveTo>
                  <a:lnTo>
                    <a:pt x="2076" y="4"/>
                  </a:lnTo>
                  <a:lnTo>
                    <a:pt x="616" y="4"/>
                  </a:lnTo>
                  <a:lnTo>
                    <a:pt x="616" y="0"/>
                  </a:lnTo>
                  <a:lnTo>
                    <a:pt x="616" y="0"/>
                  </a:lnTo>
                  <a:lnTo>
                    <a:pt x="615" y="32"/>
                  </a:lnTo>
                  <a:lnTo>
                    <a:pt x="613" y="63"/>
                  </a:lnTo>
                  <a:lnTo>
                    <a:pt x="609" y="94"/>
                  </a:lnTo>
                  <a:lnTo>
                    <a:pt x="604" y="125"/>
                  </a:lnTo>
                  <a:lnTo>
                    <a:pt x="597" y="154"/>
                  </a:lnTo>
                  <a:lnTo>
                    <a:pt x="588" y="184"/>
                  </a:lnTo>
                  <a:lnTo>
                    <a:pt x="579" y="212"/>
                  </a:lnTo>
                  <a:lnTo>
                    <a:pt x="567" y="240"/>
                  </a:lnTo>
                  <a:lnTo>
                    <a:pt x="556" y="267"/>
                  </a:lnTo>
                  <a:lnTo>
                    <a:pt x="542" y="294"/>
                  </a:lnTo>
                  <a:lnTo>
                    <a:pt x="526" y="320"/>
                  </a:lnTo>
                  <a:lnTo>
                    <a:pt x="511" y="345"/>
                  </a:lnTo>
                  <a:lnTo>
                    <a:pt x="494" y="369"/>
                  </a:lnTo>
                  <a:lnTo>
                    <a:pt x="475" y="392"/>
                  </a:lnTo>
                  <a:lnTo>
                    <a:pt x="456" y="414"/>
                  </a:lnTo>
                  <a:lnTo>
                    <a:pt x="435" y="436"/>
                  </a:lnTo>
                  <a:lnTo>
                    <a:pt x="414" y="456"/>
                  </a:lnTo>
                  <a:lnTo>
                    <a:pt x="391" y="476"/>
                  </a:lnTo>
                  <a:lnTo>
                    <a:pt x="368" y="494"/>
                  </a:lnTo>
                  <a:lnTo>
                    <a:pt x="345" y="512"/>
                  </a:lnTo>
                  <a:lnTo>
                    <a:pt x="319" y="527"/>
                  </a:lnTo>
                  <a:lnTo>
                    <a:pt x="293" y="543"/>
                  </a:lnTo>
                  <a:lnTo>
                    <a:pt x="266" y="556"/>
                  </a:lnTo>
                  <a:lnTo>
                    <a:pt x="239" y="568"/>
                  </a:lnTo>
                  <a:lnTo>
                    <a:pt x="211" y="579"/>
                  </a:lnTo>
                  <a:lnTo>
                    <a:pt x="183" y="589"/>
                  </a:lnTo>
                  <a:lnTo>
                    <a:pt x="153" y="597"/>
                  </a:lnTo>
                  <a:lnTo>
                    <a:pt x="124" y="604"/>
                  </a:lnTo>
                  <a:lnTo>
                    <a:pt x="94" y="610"/>
                  </a:lnTo>
                  <a:lnTo>
                    <a:pt x="63" y="613"/>
                  </a:lnTo>
                  <a:lnTo>
                    <a:pt x="31" y="616"/>
                  </a:lnTo>
                  <a:lnTo>
                    <a:pt x="0" y="616"/>
                  </a:lnTo>
                  <a:lnTo>
                    <a:pt x="2692" y="616"/>
                  </a:lnTo>
                  <a:lnTo>
                    <a:pt x="2692" y="616"/>
                  </a:lnTo>
                  <a:lnTo>
                    <a:pt x="2660" y="616"/>
                  </a:lnTo>
                  <a:lnTo>
                    <a:pt x="2629" y="613"/>
                  </a:lnTo>
                  <a:lnTo>
                    <a:pt x="2598" y="610"/>
                  </a:lnTo>
                  <a:lnTo>
                    <a:pt x="2567" y="604"/>
                  </a:lnTo>
                  <a:lnTo>
                    <a:pt x="2538" y="597"/>
                  </a:lnTo>
                  <a:lnTo>
                    <a:pt x="2508" y="589"/>
                  </a:lnTo>
                  <a:lnTo>
                    <a:pt x="2480" y="579"/>
                  </a:lnTo>
                  <a:lnTo>
                    <a:pt x="2451" y="568"/>
                  </a:lnTo>
                  <a:lnTo>
                    <a:pt x="2424" y="556"/>
                  </a:lnTo>
                  <a:lnTo>
                    <a:pt x="2399" y="543"/>
                  </a:lnTo>
                  <a:lnTo>
                    <a:pt x="2372" y="527"/>
                  </a:lnTo>
                  <a:lnTo>
                    <a:pt x="2347" y="512"/>
                  </a:lnTo>
                  <a:lnTo>
                    <a:pt x="2323" y="494"/>
                  </a:lnTo>
                  <a:lnTo>
                    <a:pt x="2300" y="476"/>
                  </a:lnTo>
                  <a:lnTo>
                    <a:pt x="2278" y="456"/>
                  </a:lnTo>
                  <a:lnTo>
                    <a:pt x="2256" y="436"/>
                  </a:lnTo>
                  <a:lnTo>
                    <a:pt x="2235" y="414"/>
                  </a:lnTo>
                  <a:lnTo>
                    <a:pt x="2216" y="392"/>
                  </a:lnTo>
                  <a:lnTo>
                    <a:pt x="2198" y="369"/>
                  </a:lnTo>
                  <a:lnTo>
                    <a:pt x="2181" y="345"/>
                  </a:lnTo>
                  <a:lnTo>
                    <a:pt x="2164" y="320"/>
                  </a:lnTo>
                  <a:lnTo>
                    <a:pt x="2150" y="294"/>
                  </a:lnTo>
                  <a:lnTo>
                    <a:pt x="2136" y="267"/>
                  </a:lnTo>
                  <a:lnTo>
                    <a:pt x="2123" y="240"/>
                  </a:lnTo>
                  <a:lnTo>
                    <a:pt x="2113" y="212"/>
                  </a:lnTo>
                  <a:lnTo>
                    <a:pt x="2103" y="184"/>
                  </a:lnTo>
                  <a:lnTo>
                    <a:pt x="2095" y="154"/>
                  </a:lnTo>
                  <a:lnTo>
                    <a:pt x="2088" y="125"/>
                  </a:lnTo>
                  <a:lnTo>
                    <a:pt x="2082" y="94"/>
                  </a:lnTo>
                  <a:lnTo>
                    <a:pt x="2078" y="63"/>
                  </a:lnTo>
                  <a:lnTo>
                    <a:pt x="2076" y="32"/>
                  </a:lnTo>
                  <a:lnTo>
                    <a:pt x="2076" y="0"/>
                  </a:lnTo>
                  <a:lnTo>
                    <a:pt x="2076"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uFillTx/>
                <a:latin typeface="+mn-lt"/>
              </a:endParaRPr>
            </a:p>
          </p:txBody>
        </p:sp>
        <p:sp>
          <p:nvSpPr>
            <p:cNvPr id="59" name="Rectangle 7"/>
            <p:cNvSpPr>
              <a:spLocks noChangeArrowheads="1"/>
            </p:cNvSpPr>
            <p:nvPr/>
          </p:nvSpPr>
          <p:spPr bwMode="auto">
            <a:xfrm>
              <a:off x="3413126" y="646276"/>
              <a:ext cx="2317751" cy="5251452"/>
            </a:xfrm>
            <a:prstGeom prst="rect">
              <a:avLst/>
            </a:prstGeom>
            <a:grpFill/>
            <a:ln>
              <a:noFill/>
            </a:ln>
          </p:spPr>
          <p:txBody>
            <a:bodyPr vert="horz" wrap="square" lIns="91440" tIns="45720" rIns="91440" bIns="45720" numCol="1" anchor="t" anchorCtr="0" compatLnSpc="1">
              <a:prstTxWarp prst="textNoShape">
                <a:avLst/>
              </a:prstTxWarp>
            </a:bodyPr>
            <a:lstStyle/>
            <a:p>
              <a:endParaRPr lang="en-US" dirty="0">
                <a:uFillTx/>
                <a:latin typeface="+mn-lt"/>
              </a:endParaRPr>
            </a:p>
          </p:txBody>
        </p:sp>
      </p:grpSp>
      <p:sp>
        <p:nvSpPr>
          <p:cNvPr id="60" name="Oval 59"/>
          <p:cNvSpPr>
            <a:spLocks/>
          </p:cNvSpPr>
          <p:nvPr userDrawn="1"/>
        </p:nvSpPr>
        <p:spPr bwMode="auto">
          <a:xfrm>
            <a:off x="4567976" y="4163924"/>
            <a:ext cx="1398677" cy="1398677"/>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000" dirty="0">
              <a:uFillTx/>
              <a:latin typeface="+mn-lt"/>
            </a:endParaRPr>
          </a:p>
        </p:txBody>
      </p:sp>
      <p:sp>
        <p:nvSpPr>
          <p:cNvPr id="61" name="Oval 60"/>
          <p:cNvSpPr>
            <a:spLocks/>
          </p:cNvSpPr>
          <p:nvPr userDrawn="1"/>
        </p:nvSpPr>
        <p:spPr bwMode="auto">
          <a:xfrm>
            <a:off x="5041368" y="2598395"/>
            <a:ext cx="1398677" cy="1398677"/>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uFillTx/>
              <a:latin typeface="+mn-lt"/>
            </a:endParaRPr>
          </a:p>
        </p:txBody>
      </p:sp>
      <p:sp>
        <p:nvSpPr>
          <p:cNvPr id="62" name="Oval 61"/>
          <p:cNvSpPr>
            <a:spLocks/>
          </p:cNvSpPr>
          <p:nvPr userDrawn="1"/>
        </p:nvSpPr>
        <p:spPr bwMode="auto">
          <a:xfrm>
            <a:off x="8665212" y="2789124"/>
            <a:ext cx="1398677" cy="1398677"/>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uFillTx/>
              <a:latin typeface="+mn-lt"/>
            </a:endParaRPr>
          </a:p>
        </p:txBody>
      </p:sp>
      <p:sp>
        <p:nvSpPr>
          <p:cNvPr id="63" name="Oval 62"/>
          <p:cNvSpPr>
            <a:spLocks/>
          </p:cNvSpPr>
          <p:nvPr userDrawn="1"/>
        </p:nvSpPr>
        <p:spPr bwMode="auto">
          <a:xfrm>
            <a:off x="9036699" y="4314954"/>
            <a:ext cx="1398677" cy="139867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uFillTx/>
              <a:latin typeface="+mn-lt"/>
            </a:endParaRPr>
          </a:p>
        </p:txBody>
      </p:sp>
      <p:sp>
        <p:nvSpPr>
          <p:cNvPr id="64" name="Oval 63"/>
          <p:cNvSpPr>
            <a:spLocks/>
          </p:cNvSpPr>
          <p:nvPr userDrawn="1"/>
        </p:nvSpPr>
        <p:spPr bwMode="auto">
          <a:xfrm>
            <a:off x="5915560" y="1263295"/>
            <a:ext cx="1398677" cy="1398677"/>
          </a:xfrm>
          <a:prstGeom prst="ellipse">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uFillTx/>
              <a:latin typeface="+mn-lt"/>
            </a:endParaRPr>
          </a:p>
        </p:txBody>
      </p:sp>
      <p:sp>
        <p:nvSpPr>
          <p:cNvPr id="65" name="Oval 64"/>
          <p:cNvSpPr>
            <a:spLocks/>
          </p:cNvSpPr>
          <p:nvPr userDrawn="1"/>
        </p:nvSpPr>
        <p:spPr bwMode="auto">
          <a:xfrm>
            <a:off x="7844576" y="1524001"/>
            <a:ext cx="1398677" cy="1398677"/>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uFillTx/>
              <a:latin typeface="+mn-lt"/>
            </a:endParaRPr>
          </a:p>
        </p:txBody>
      </p:sp>
      <p:sp>
        <p:nvSpPr>
          <p:cNvPr id="66" name="Oval 65"/>
          <p:cNvSpPr>
            <a:spLocks/>
          </p:cNvSpPr>
          <p:nvPr userDrawn="1"/>
        </p:nvSpPr>
        <p:spPr bwMode="auto">
          <a:xfrm>
            <a:off x="7006376" y="279401"/>
            <a:ext cx="1398677" cy="1398677"/>
          </a:xfrm>
          <a:prstGeom prst="ellipse">
            <a:avLst/>
          </a:prstGeom>
          <a:solidFill>
            <a:srgbClr val="C9E34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uFillTx/>
              <a:latin typeface="+mn-lt"/>
            </a:endParaRPr>
          </a:p>
        </p:txBody>
      </p:sp>
      <p:sp>
        <p:nvSpPr>
          <p:cNvPr id="17" name="Text Placeholder 16"/>
          <p:cNvSpPr>
            <a:spLocks noGrp="1"/>
          </p:cNvSpPr>
          <p:nvPr>
            <p:ph type="body" sz="quarter" idx="11"/>
          </p:nvPr>
        </p:nvSpPr>
        <p:spPr>
          <a:xfrm>
            <a:off x="4563533" y="4734580"/>
            <a:ext cx="1456267" cy="523220"/>
          </a:xfrm>
          <a:noFill/>
        </p:spPr>
        <p:txBody>
          <a:bodyPr wrap="square" rtlCol="0">
            <a:spAutoFit/>
          </a:bodyPr>
          <a:lstStyle>
            <a:lvl1pPr marL="0" indent="0">
              <a:buNone/>
              <a:defRPr lang="en-US" sz="1400" dirty="0" smtClean="0">
                <a:uFillTx/>
                <a:latin typeface="+mn-lt"/>
              </a:defRPr>
            </a:lvl1pPr>
          </a:lstStyle>
          <a:p>
            <a:pPr marL="0" lvl="0" algn="ctr"/>
            <a:r>
              <a:rPr lang="en-US">
                <a:uFillTx/>
              </a:rPr>
              <a:t>Edit Master text styles</a:t>
            </a:r>
          </a:p>
        </p:txBody>
      </p:sp>
      <p:sp>
        <p:nvSpPr>
          <p:cNvPr id="23" name="Text Placeholder 16"/>
          <p:cNvSpPr>
            <a:spLocks noGrp="1"/>
          </p:cNvSpPr>
          <p:nvPr>
            <p:ph type="body" sz="quarter" idx="14"/>
          </p:nvPr>
        </p:nvSpPr>
        <p:spPr>
          <a:xfrm>
            <a:off x="5020733" y="3206355"/>
            <a:ext cx="1456267" cy="523220"/>
          </a:xfrm>
          <a:noFill/>
        </p:spPr>
        <p:txBody>
          <a:bodyPr wrap="square" rtlCol="0">
            <a:spAutoFit/>
          </a:bodyPr>
          <a:lstStyle>
            <a:lvl1pPr marL="0" indent="0">
              <a:buNone/>
              <a:defRPr lang="en-US" sz="1400" dirty="0" smtClean="0">
                <a:uFillTx/>
                <a:latin typeface="+mn-lt"/>
              </a:defRPr>
            </a:lvl1pPr>
          </a:lstStyle>
          <a:p>
            <a:pPr marL="0" lvl="0" algn="ctr"/>
            <a:r>
              <a:rPr lang="en-US">
                <a:uFillTx/>
              </a:rPr>
              <a:t>Edit Master text styles</a:t>
            </a:r>
          </a:p>
        </p:txBody>
      </p:sp>
      <p:sp>
        <p:nvSpPr>
          <p:cNvPr id="25" name="Text Placeholder 16"/>
          <p:cNvSpPr>
            <a:spLocks noGrp="1"/>
          </p:cNvSpPr>
          <p:nvPr>
            <p:ph type="body" sz="quarter" idx="16"/>
          </p:nvPr>
        </p:nvSpPr>
        <p:spPr>
          <a:xfrm>
            <a:off x="5858933" y="1921615"/>
            <a:ext cx="1456267" cy="523220"/>
          </a:xfrm>
          <a:noFill/>
        </p:spPr>
        <p:txBody>
          <a:bodyPr wrap="square" rtlCol="0">
            <a:spAutoFit/>
          </a:bodyPr>
          <a:lstStyle>
            <a:lvl1pPr marL="0" indent="0">
              <a:buNone/>
              <a:defRPr lang="en-US" sz="1400" dirty="0" smtClean="0">
                <a:uFillTx/>
                <a:latin typeface="+mn-lt"/>
              </a:defRPr>
            </a:lvl1pPr>
          </a:lstStyle>
          <a:p>
            <a:pPr marL="0" lvl="0" algn="ctr"/>
            <a:r>
              <a:rPr lang="en-US">
                <a:uFillTx/>
              </a:rPr>
              <a:t>Edit Master text styles</a:t>
            </a:r>
          </a:p>
        </p:txBody>
      </p:sp>
      <p:sp>
        <p:nvSpPr>
          <p:cNvPr id="27" name="Text Placeholder 16"/>
          <p:cNvSpPr>
            <a:spLocks noGrp="1"/>
          </p:cNvSpPr>
          <p:nvPr>
            <p:ph type="body" sz="quarter" idx="18"/>
          </p:nvPr>
        </p:nvSpPr>
        <p:spPr>
          <a:xfrm>
            <a:off x="6934200" y="838200"/>
            <a:ext cx="1456267" cy="523220"/>
          </a:xfrm>
          <a:noFill/>
        </p:spPr>
        <p:txBody>
          <a:bodyPr wrap="square" rtlCol="0">
            <a:spAutoFit/>
          </a:bodyPr>
          <a:lstStyle>
            <a:lvl1pPr marL="0" indent="0">
              <a:buNone/>
              <a:defRPr lang="en-US" sz="1400" dirty="0" smtClean="0">
                <a:uFillTx/>
                <a:latin typeface="+mn-lt"/>
              </a:defRPr>
            </a:lvl1pPr>
          </a:lstStyle>
          <a:p>
            <a:pPr marL="0" lvl="0" algn="ctr"/>
            <a:r>
              <a:rPr lang="en-US">
                <a:uFillTx/>
              </a:rPr>
              <a:t>Edit Master text styles</a:t>
            </a:r>
          </a:p>
        </p:txBody>
      </p:sp>
      <p:sp>
        <p:nvSpPr>
          <p:cNvPr id="29" name="Text Placeholder 16"/>
          <p:cNvSpPr>
            <a:spLocks noGrp="1"/>
          </p:cNvSpPr>
          <p:nvPr>
            <p:ph type="body" sz="quarter" idx="20"/>
          </p:nvPr>
        </p:nvSpPr>
        <p:spPr>
          <a:xfrm>
            <a:off x="7840133" y="2143780"/>
            <a:ext cx="1456267" cy="523220"/>
          </a:xfrm>
          <a:noFill/>
        </p:spPr>
        <p:txBody>
          <a:bodyPr wrap="square" rtlCol="0">
            <a:spAutoFit/>
          </a:bodyPr>
          <a:lstStyle>
            <a:lvl1pPr marL="0" indent="0">
              <a:buNone/>
              <a:defRPr lang="en-US" sz="1400" dirty="0" smtClean="0">
                <a:uFillTx/>
                <a:latin typeface="+mn-lt"/>
              </a:defRPr>
            </a:lvl1pPr>
          </a:lstStyle>
          <a:p>
            <a:pPr marL="0" lvl="0" algn="ctr"/>
            <a:r>
              <a:rPr lang="en-US">
                <a:uFillTx/>
              </a:rPr>
              <a:t>Edit Master text styles</a:t>
            </a:r>
          </a:p>
        </p:txBody>
      </p:sp>
      <p:sp>
        <p:nvSpPr>
          <p:cNvPr id="31" name="Text Placeholder 16"/>
          <p:cNvSpPr>
            <a:spLocks noGrp="1"/>
          </p:cNvSpPr>
          <p:nvPr>
            <p:ph type="body" sz="quarter" idx="22"/>
          </p:nvPr>
        </p:nvSpPr>
        <p:spPr>
          <a:xfrm>
            <a:off x="8610600" y="3439180"/>
            <a:ext cx="1456267" cy="523220"/>
          </a:xfrm>
          <a:noFill/>
        </p:spPr>
        <p:txBody>
          <a:bodyPr wrap="square" rtlCol="0">
            <a:spAutoFit/>
          </a:bodyPr>
          <a:lstStyle>
            <a:lvl1pPr marL="0" indent="0">
              <a:buNone/>
              <a:defRPr lang="en-US" sz="1400" dirty="0" smtClean="0">
                <a:uFillTx/>
                <a:latin typeface="+mn-lt"/>
              </a:defRPr>
            </a:lvl1pPr>
          </a:lstStyle>
          <a:p>
            <a:pPr marL="0" lvl="0" algn="ctr"/>
            <a:r>
              <a:rPr lang="en-US">
                <a:uFillTx/>
              </a:rPr>
              <a:t>Edit Master text styles</a:t>
            </a:r>
          </a:p>
        </p:txBody>
      </p:sp>
      <p:sp>
        <p:nvSpPr>
          <p:cNvPr id="33" name="Text Placeholder 16"/>
          <p:cNvSpPr>
            <a:spLocks noGrp="1"/>
          </p:cNvSpPr>
          <p:nvPr>
            <p:ph type="body" sz="quarter" idx="24"/>
          </p:nvPr>
        </p:nvSpPr>
        <p:spPr>
          <a:xfrm>
            <a:off x="8983133" y="4886980"/>
            <a:ext cx="1456267" cy="523220"/>
          </a:xfrm>
          <a:noFill/>
        </p:spPr>
        <p:txBody>
          <a:bodyPr wrap="square" rtlCol="0">
            <a:spAutoFit/>
          </a:bodyPr>
          <a:lstStyle>
            <a:lvl1pPr marL="0" indent="0">
              <a:buNone/>
              <a:defRPr lang="en-US" sz="1400" dirty="0" smtClean="0">
                <a:uFillTx/>
                <a:latin typeface="+mn-lt"/>
              </a:defRPr>
            </a:lvl1pPr>
          </a:lstStyle>
          <a:p>
            <a:pPr marL="0" lvl="0" algn="ctr"/>
            <a:r>
              <a:rPr lang="en-US">
                <a:uFillTx/>
              </a:rPr>
              <a:t>Edit Master text styles</a:t>
            </a:r>
          </a:p>
        </p:txBody>
      </p:sp>
      <p:sp>
        <p:nvSpPr>
          <p:cNvPr id="19" name="Text Placeholder 18"/>
          <p:cNvSpPr>
            <a:spLocks noGrp="1"/>
          </p:cNvSpPr>
          <p:nvPr>
            <p:ph type="body" sz="quarter" idx="12"/>
          </p:nvPr>
        </p:nvSpPr>
        <p:spPr>
          <a:xfrm>
            <a:off x="4546600" y="5130800"/>
            <a:ext cx="1456267" cy="279400"/>
          </a:xfrm>
          <a:noFill/>
          <a:ln w="9525">
            <a:noFill/>
            <a:miter lim="800000"/>
          </a:ln>
        </p:spPr>
        <p:txBody>
          <a:bodyPr lIns="45720" tIns="18288" rIns="27432" bIns="18288"/>
          <a:lstStyle>
            <a:lvl1pPr marL="0" indent="0">
              <a:buNone/>
              <a:defRPr lang="en-US" sz="1100" dirty="0" smtClean="0">
                <a:uFillTx/>
                <a:latin typeface="+mn-lt"/>
              </a:defRPr>
            </a:lvl1pPr>
          </a:lstStyle>
          <a:p>
            <a:pPr marL="0" lvl="0" algn="ctr">
              <a:lnSpc>
                <a:spcPct val="85000"/>
              </a:lnSpc>
              <a:spcBef>
                <a:spcPts val="200"/>
              </a:spcBef>
            </a:pPr>
            <a:r>
              <a:rPr lang="en-US">
                <a:uFillTx/>
              </a:rPr>
              <a:t>Edit Master text styles</a:t>
            </a:r>
          </a:p>
        </p:txBody>
      </p:sp>
      <p:sp>
        <p:nvSpPr>
          <p:cNvPr id="24" name="Text Placeholder 18"/>
          <p:cNvSpPr>
            <a:spLocks noGrp="1"/>
          </p:cNvSpPr>
          <p:nvPr>
            <p:ph type="body" sz="quarter" idx="15"/>
          </p:nvPr>
        </p:nvSpPr>
        <p:spPr>
          <a:xfrm>
            <a:off x="5020733" y="3581400"/>
            <a:ext cx="1456267" cy="279400"/>
          </a:xfrm>
          <a:noFill/>
          <a:ln w="9525">
            <a:noFill/>
            <a:miter lim="800000"/>
          </a:ln>
        </p:spPr>
        <p:txBody>
          <a:bodyPr lIns="45720" tIns="18288" rIns="27432" bIns="18288"/>
          <a:lstStyle>
            <a:lvl1pPr marL="0" indent="0">
              <a:buNone/>
              <a:defRPr lang="en-US" sz="1100" dirty="0" smtClean="0">
                <a:uFillTx/>
                <a:latin typeface="+mn-lt"/>
              </a:defRPr>
            </a:lvl1pPr>
          </a:lstStyle>
          <a:p>
            <a:pPr marL="0" lvl="0" algn="ctr">
              <a:lnSpc>
                <a:spcPct val="85000"/>
              </a:lnSpc>
              <a:spcBef>
                <a:spcPts val="200"/>
              </a:spcBef>
            </a:pPr>
            <a:r>
              <a:rPr lang="en-US">
                <a:uFillTx/>
              </a:rPr>
              <a:t>Edit Master text styles</a:t>
            </a:r>
          </a:p>
        </p:txBody>
      </p:sp>
      <p:sp>
        <p:nvSpPr>
          <p:cNvPr id="26" name="Text Placeholder 18"/>
          <p:cNvSpPr>
            <a:spLocks noGrp="1"/>
          </p:cNvSpPr>
          <p:nvPr>
            <p:ph type="body" sz="quarter" idx="17"/>
          </p:nvPr>
        </p:nvSpPr>
        <p:spPr>
          <a:xfrm>
            <a:off x="5858933" y="2286000"/>
            <a:ext cx="1456267" cy="279400"/>
          </a:xfrm>
          <a:noFill/>
          <a:ln w="9525">
            <a:noFill/>
            <a:miter lim="800000"/>
          </a:ln>
        </p:spPr>
        <p:txBody>
          <a:bodyPr lIns="45720" tIns="18288" rIns="27432" bIns="18288"/>
          <a:lstStyle>
            <a:lvl1pPr marL="0" indent="0">
              <a:buNone/>
              <a:defRPr lang="en-US" sz="1100" dirty="0" smtClean="0">
                <a:uFillTx/>
                <a:latin typeface="+mn-lt"/>
              </a:defRPr>
            </a:lvl1pPr>
          </a:lstStyle>
          <a:p>
            <a:pPr marL="0" lvl="0" algn="ctr">
              <a:lnSpc>
                <a:spcPct val="85000"/>
              </a:lnSpc>
              <a:spcBef>
                <a:spcPts val="200"/>
              </a:spcBef>
            </a:pPr>
            <a:r>
              <a:rPr lang="en-US">
                <a:uFillTx/>
              </a:rPr>
              <a:t>Edit Master text styles</a:t>
            </a:r>
          </a:p>
        </p:txBody>
      </p:sp>
      <p:sp>
        <p:nvSpPr>
          <p:cNvPr id="28" name="Text Placeholder 18"/>
          <p:cNvSpPr>
            <a:spLocks noGrp="1"/>
          </p:cNvSpPr>
          <p:nvPr>
            <p:ph type="body" sz="quarter" idx="19"/>
          </p:nvPr>
        </p:nvSpPr>
        <p:spPr>
          <a:xfrm>
            <a:off x="6934200" y="1219200"/>
            <a:ext cx="1456267" cy="279400"/>
          </a:xfrm>
          <a:noFill/>
          <a:ln w="9525">
            <a:noFill/>
            <a:miter lim="800000"/>
          </a:ln>
        </p:spPr>
        <p:txBody>
          <a:bodyPr lIns="45720" tIns="18288" rIns="27432" bIns="18288"/>
          <a:lstStyle>
            <a:lvl1pPr marL="0" indent="0">
              <a:buNone/>
              <a:defRPr lang="en-US" sz="1100" dirty="0" smtClean="0">
                <a:uFillTx/>
                <a:latin typeface="+mn-lt"/>
              </a:defRPr>
            </a:lvl1pPr>
          </a:lstStyle>
          <a:p>
            <a:pPr marL="0" lvl="0" algn="ctr">
              <a:lnSpc>
                <a:spcPct val="85000"/>
              </a:lnSpc>
              <a:spcBef>
                <a:spcPts val="200"/>
              </a:spcBef>
            </a:pPr>
            <a:r>
              <a:rPr lang="en-US">
                <a:uFillTx/>
              </a:rPr>
              <a:t>Edit Master text styles</a:t>
            </a:r>
          </a:p>
        </p:txBody>
      </p:sp>
      <p:sp>
        <p:nvSpPr>
          <p:cNvPr id="30" name="Text Placeholder 18"/>
          <p:cNvSpPr>
            <a:spLocks noGrp="1"/>
          </p:cNvSpPr>
          <p:nvPr>
            <p:ph type="body" sz="quarter" idx="21"/>
          </p:nvPr>
        </p:nvSpPr>
        <p:spPr>
          <a:xfrm>
            <a:off x="7848600" y="2540000"/>
            <a:ext cx="1456267" cy="279400"/>
          </a:xfrm>
          <a:noFill/>
          <a:ln w="9525">
            <a:noFill/>
            <a:miter lim="800000"/>
          </a:ln>
        </p:spPr>
        <p:txBody>
          <a:bodyPr lIns="45720" tIns="18288" rIns="27432" bIns="18288"/>
          <a:lstStyle>
            <a:lvl1pPr marL="0" indent="0">
              <a:buNone/>
              <a:defRPr lang="en-US" sz="1100" dirty="0" smtClean="0">
                <a:uFillTx/>
                <a:latin typeface="+mn-lt"/>
              </a:defRPr>
            </a:lvl1pPr>
          </a:lstStyle>
          <a:p>
            <a:pPr marL="0" lvl="0" algn="ctr">
              <a:lnSpc>
                <a:spcPct val="85000"/>
              </a:lnSpc>
              <a:spcBef>
                <a:spcPts val="200"/>
              </a:spcBef>
            </a:pPr>
            <a:r>
              <a:rPr lang="en-US">
                <a:uFillTx/>
              </a:rPr>
              <a:t>Edit Master text styles</a:t>
            </a:r>
          </a:p>
        </p:txBody>
      </p:sp>
      <p:sp>
        <p:nvSpPr>
          <p:cNvPr id="32" name="Text Placeholder 18"/>
          <p:cNvSpPr>
            <a:spLocks noGrp="1"/>
          </p:cNvSpPr>
          <p:nvPr>
            <p:ph type="body" sz="quarter" idx="23"/>
          </p:nvPr>
        </p:nvSpPr>
        <p:spPr>
          <a:xfrm>
            <a:off x="8610600" y="3835400"/>
            <a:ext cx="1456267" cy="279400"/>
          </a:xfrm>
          <a:noFill/>
          <a:ln w="9525">
            <a:noFill/>
            <a:miter lim="800000"/>
          </a:ln>
        </p:spPr>
        <p:txBody>
          <a:bodyPr lIns="45720" tIns="18288" rIns="27432" bIns="18288"/>
          <a:lstStyle>
            <a:lvl1pPr marL="0" indent="0">
              <a:buNone/>
              <a:defRPr lang="en-US" sz="1100" dirty="0" smtClean="0">
                <a:uFillTx/>
                <a:latin typeface="+mn-lt"/>
              </a:defRPr>
            </a:lvl1pPr>
          </a:lstStyle>
          <a:p>
            <a:pPr marL="0" lvl="0" algn="ctr">
              <a:lnSpc>
                <a:spcPct val="85000"/>
              </a:lnSpc>
              <a:spcBef>
                <a:spcPts val="200"/>
              </a:spcBef>
            </a:pPr>
            <a:r>
              <a:rPr lang="en-US">
                <a:uFillTx/>
              </a:rPr>
              <a:t>Edit Master text styles</a:t>
            </a:r>
          </a:p>
        </p:txBody>
      </p:sp>
      <p:sp>
        <p:nvSpPr>
          <p:cNvPr id="34" name="Text Placeholder 18"/>
          <p:cNvSpPr>
            <a:spLocks noGrp="1"/>
          </p:cNvSpPr>
          <p:nvPr>
            <p:ph type="body" sz="quarter" idx="25"/>
          </p:nvPr>
        </p:nvSpPr>
        <p:spPr>
          <a:xfrm>
            <a:off x="8991600" y="5334000"/>
            <a:ext cx="1456267" cy="279400"/>
          </a:xfrm>
          <a:noFill/>
          <a:ln w="9525">
            <a:noFill/>
            <a:miter lim="800000"/>
          </a:ln>
        </p:spPr>
        <p:txBody>
          <a:bodyPr lIns="45720" tIns="18288" rIns="27432" bIns="18288"/>
          <a:lstStyle>
            <a:lvl1pPr marL="0" indent="0">
              <a:buNone/>
              <a:defRPr lang="en-US" sz="1100" dirty="0" smtClean="0">
                <a:uFillTx/>
                <a:latin typeface="+mn-lt"/>
              </a:defRPr>
            </a:lvl1pPr>
          </a:lstStyle>
          <a:p>
            <a:pPr marL="0" lvl="0" algn="ctr">
              <a:lnSpc>
                <a:spcPct val="85000"/>
              </a:lnSpc>
              <a:spcBef>
                <a:spcPts val="200"/>
              </a:spcBef>
            </a:pPr>
            <a:r>
              <a:rPr lang="en-US">
                <a:uFillTx/>
              </a:rPr>
              <a:t>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a:spLocks/>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uFillTx/>
              </a:defRPr>
            </a:lvl1pPr>
          </a:lstStyle>
          <a:p>
            <a:r>
              <a:rPr lang="en-US">
                <a:uFillTx/>
              </a:rPr>
              <a:t>Click to edit Master title style</a:t>
            </a:r>
            <a:endParaRPr lang="en-US" dirty="0">
              <a:uFillTx/>
            </a:endParaRPr>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r>
              <a:rPr lang="en-US">
                <a:uFillTx/>
              </a:rPr>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r>
              <a:rPr lang="en-US">
                <a:uFillTx/>
              </a:rPr>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r>
              <a:rPr lang="en-US">
                <a:uFillTx/>
              </a:rPr>
              <a:t>Click icon to add picture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a:defRPr>
                <a:uFillTx/>
              </a:defRPr>
            </a:lvl1pPr>
            <a:lvl5pPr>
              <a:defRPr>
                <a:uFillTx/>
              </a:defRPr>
            </a:lvl5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Footer Placeholder 4"/>
          <p:cNvSpPr>
            <a:spLocks noGrp="1"/>
          </p:cNvSpPr>
          <p:nvPr>
            <p:ph type="ftr" sz="quarter" idx="11"/>
          </p:nvPr>
        </p:nvSpPr>
        <p:spPr/>
        <p:txBody>
          <a:bodyPr/>
          <a:lstStyle/>
          <a:p>
            <a:r>
              <a:rPr lang="en-US" dirty="0">
                <a:uFillTx/>
              </a:rPr>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uFillTx/>
              </a:rPr>
              <a:t>2/19/2022</a:t>
            </a:fld>
            <a:endParaRPr lang="en-US">
              <a:uFillTx/>
            </a:endParaRPr>
          </a:p>
        </p:txBody>
      </p:sp>
      <p:sp>
        <p:nvSpPr>
          <p:cNvPr id="6" name="Slide Number Placeholder 5"/>
          <p:cNvSpPr>
            <a:spLocks noGrp="1"/>
          </p:cNvSpPr>
          <p:nvPr>
            <p:ph type="sldNum" sz="quarter" idx="12"/>
          </p:nvPr>
        </p:nvSpPr>
        <p:spPr/>
        <p:txBody>
          <a:bodyPr/>
          <a:lstStyle/>
          <a:p>
            <a:fld id="{E31375A4-56A4-47D6-9801-1991572033F7}" type="slidenum">
              <a:rPr lang="en-US" smtClean="0">
                <a:uFillTx/>
              </a:rPr>
              <a:t>‹#›</a:t>
            </a:fld>
            <a:endParaRPr lang="en-US">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a:spLocks/>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 name="Title 1"/>
          <p:cNvSpPr>
            <a:spLocks noGrp="1"/>
          </p:cNvSpPr>
          <p:nvPr>
            <p:ph type="title"/>
          </p:nvPr>
        </p:nvSpPr>
        <p:spPr>
          <a:xfrm>
            <a:off x="831850" y="2483427"/>
            <a:ext cx="10515600" cy="2743200"/>
          </a:xfrm>
        </p:spPr>
        <p:txBody>
          <a:bodyPr anchor="b">
            <a:normAutofit/>
          </a:bodyPr>
          <a:lstStyle>
            <a:lvl1pPr algn="ctr">
              <a:defRPr sz="4400" spc="-50" baseline="0">
                <a:solidFill>
                  <a:schemeClr val="bg1"/>
                </a:solidFill>
                <a:uFillTx/>
              </a:defRPr>
            </a:lvl1pPr>
          </a:lstStyle>
          <a:p>
            <a:r>
              <a:rPr lang="en-US">
                <a:uFillTx/>
              </a:rPr>
              <a:t>Click to edit Master title style</a:t>
            </a:r>
          </a:p>
        </p:txBody>
      </p:sp>
      <p:sp>
        <p:nvSpPr>
          <p:cNvPr id="5" name="Text Placeholder 4"/>
          <p:cNvSpPr>
            <a:spLocks noGrp="1"/>
          </p:cNvSpPr>
          <p:nvPr>
            <p:ph type="body" sz="quarter" idx="10"/>
          </p:nvPr>
        </p:nvSpPr>
        <p:spPr>
          <a:xfrm>
            <a:off x="835025" y="5257800"/>
            <a:ext cx="10515600" cy="914400"/>
          </a:xfrm>
        </p:spPr>
        <p:txBody>
          <a:bodyPr>
            <a:normAutofit/>
          </a:bodyPr>
          <a:lstStyle>
            <a:lvl1pPr marL="0" indent="0" algn="ctr">
              <a:spcBef>
                <a:spcPts val="0"/>
              </a:spcBef>
              <a:buFontTx/>
              <a:buNone/>
              <a:defRPr sz="2000" cap="all" spc="50" baseline="0">
                <a:solidFill>
                  <a:schemeClr val="bg1"/>
                </a:solidFill>
                <a:uFillTx/>
              </a:defRPr>
            </a:lvl1pPr>
            <a:lvl2pPr marL="365760" indent="0" algn="ctr">
              <a:buNone/>
              <a:defRPr sz="2000" cap="all" spc="50" baseline="0">
                <a:solidFill>
                  <a:schemeClr val="bg1"/>
                </a:solidFill>
                <a:uFillTx/>
              </a:defRPr>
            </a:lvl2pPr>
            <a:lvl3pPr algn="ctr">
              <a:defRPr sz="2000" cap="all" spc="50" baseline="0">
                <a:solidFill>
                  <a:schemeClr val="bg1"/>
                </a:solidFill>
                <a:uFillTx/>
              </a:defRPr>
            </a:lvl3pPr>
            <a:lvl4pPr algn="ctr">
              <a:defRPr sz="2000" cap="all" spc="50" baseline="0">
                <a:solidFill>
                  <a:schemeClr val="bg1"/>
                </a:solidFill>
                <a:uFillTx/>
              </a:defRPr>
            </a:lvl4pPr>
            <a:lvl5pPr algn="ctr">
              <a:defRPr sz="2000" cap="all" spc="50" baseline="0">
                <a:solidFill>
                  <a:schemeClr val="bg1"/>
                </a:solidFill>
                <a:uFillTx/>
              </a:defRPr>
            </a:lvl5pPr>
          </a:lstStyle>
          <a:p>
            <a:pPr lvl="0"/>
            <a:r>
              <a:rPr lang="en-US">
                <a:uFillTx/>
              </a:rPr>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half" idx="2"/>
          </p:nvPr>
        </p:nvSpPr>
        <p:spPr>
          <a:xfrm>
            <a:off x="6172200" y="1714500"/>
            <a:ext cx="4495800" cy="4462272"/>
          </a:xfrm>
        </p:spPr>
        <p:txBody>
          <a:bodyP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6" name="Footer Placeholder 5"/>
          <p:cNvSpPr>
            <a:spLocks noGrp="1"/>
          </p:cNvSpPr>
          <p:nvPr>
            <p:ph type="ftr" sz="quarter" idx="11"/>
          </p:nvPr>
        </p:nvSpPr>
        <p:spPr/>
        <p:txBody>
          <a:bodyPr/>
          <a:lstStyle/>
          <a:p>
            <a:r>
              <a:rPr lang="en-US" dirty="0">
                <a:uFillTx/>
              </a:rPr>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uFillTx/>
              </a:rPr>
              <a:t>2/19/2022</a:t>
            </a:fld>
            <a:endParaRPr lang="en-US">
              <a:uFillTx/>
            </a:endParaRPr>
          </a:p>
        </p:txBody>
      </p:sp>
      <p:sp>
        <p:nvSpPr>
          <p:cNvPr id="7" name="Slide Number Placeholder 6"/>
          <p:cNvSpPr>
            <a:spLocks noGrp="1"/>
          </p:cNvSpPr>
          <p:nvPr>
            <p:ph type="sldNum" sz="quarter" idx="12"/>
          </p:nvPr>
        </p:nvSpPr>
        <p:spPr/>
        <p:txBody>
          <a:bodyPr/>
          <a:lstStyle/>
          <a:p>
            <a:fld id="{E31375A4-56A4-47D6-9801-1991572033F7}" type="slidenum">
              <a:rPr lang="en-US" smtClean="0">
                <a:uFillTx/>
              </a:rPr>
              <a:t>‹#›</a:t>
            </a:fld>
            <a:endParaRPr lang="en-US">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uFillTx/>
                <a:latin typeface="+mj-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uFillTx/>
                <a:latin typeface="+mj-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Footer Placeholder 7"/>
          <p:cNvSpPr>
            <a:spLocks noGrp="1"/>
          </p:cNvSpPr>
          <p:nvPr>
            <p:ph type="ftr" sz="quarter" idx="11"/>
          </p:nvPr>
        </p:nvSpPr>
        <p:spPr/>
        <p:txBody>
          <a:bodyPr/>
          <a:lstStyle/>
          <a:p>
            <a:r>
              <a:rPr lang="en-US" dirty="0">
                <a:uFillTx/>
              </a:rPr>
              <a:t>Add a footer</a:t>
            </a:r>
          </a:p>
        </p:txBody>
      </p:sp>
      <p:sp>
        <p:nvSpPr>
          <p:cNvPr id="7" name="Date Placeholder 6"/>
          <p:cNvSpPr>
            <a:spLocks noGrp="1"/>
          </p:cNvSpPr>
          <p:nvPr>
            <p:ph type="dt" sz="half" idx="10"/>
          </p:nvPr>
        </p:nvSpPr>
        <p:spPr/>
        <p:txBody>
          <a:bodyPr/>
          <a:lstStyle/>
          <a:p>
            <a:fld id="{37CC0096-1860-4642-9CD2-0079EA5E7CD1}" type="datetimeFigureOut">
              <a:rPr lang="en-US" smtClean="0">
                <a:uFillTx/>
              </a:rPr>
              <a:t>2/19/2022</a:t>
            </a:fld>
            <a:endParaRPr lang="en-US">
              <a:uFillTx/>
            </a:endParaRPr>
          </a:p>
        </p:txBody>
      </p:sp>
      <p:sp>
        <p:nvSpPr>
          <p:cNvPr id="9" name="Slide Number Placeholder 8"/>
          <p:cNvSpPr>
            <a:spLocks noGrp="1"/>
          </p:cNvSpPr>
          <p:nvPr>
            <p:ph type="sldNum" sz="quarter" idx="12"/>
          </p:nvPr>
        </p:nvSpPr>
        <p:spPr/>
        <p:txBody>
          <a:bodyPr/>
          <a:lstStyle/>
          <a:p>
            <a:fld id="{E31375A4-56A4-47D6-9801-1991572033F7}" type="slidenum">
              <a:rPr lang="en-US" smtClean="0">
                <a:uFillTx/>
              </a:r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4" name="Footer Placeholder 3"/>
          <p:cNvSpPr>
            <a:spLocks noGrp="1"/>
          </p:cNvSpPr>
          <p:nvPr>
            <p:ph type="ftr" sz="quarter" idx="11"/>
          </p:nvPr>
        </p:nvSpPr>
        <p:spPr/>
        <p:txBody>
          <a:bodyPr/>
          <a:lstStyle/>
          <a:p>
            <a:r>
              <a:rPr lang="en-US" dirty="0">
                <a:uFillTx/>
              </a:rPr>
              <a:t>Add a footer</a:t>
            </a:r>
          </a:p>
        </p:txBody>
      </p:sp>
      <p:sp>
        <p:nvSpPr>
          <p:cNvPr id="3" name="Date Placeholder 2"/>
          <p:cNvSpPr>
            <a:spLocks noGrp="1"/>
          </p:cNvSpPr>
          <p:nvPr>
            <p:ph type="dt" sz="half" idx="10"/>
          </p:nvPr>
        </p:nvSpPr>
        <p:spPr/>
        <p:txBody>
          <a:bodyPr/>
          <a:lstStyle/>
          <a:p>
            <a:fld id="{37CC0096-1860-4642-9CD2-0079EA5E7CD1}" type="datetimeFigureOut">
              <a:rPr lang="en-US" smtClean="0">
                <a:uFillTx/>
              </a:rPr>
              <a:t>2/19/2022</a:t>
            </a:fld>
            <a:endParaRPr lang="en-US">
              <a:uFillTx/>
            </a:endParaRPr>
          </a:p>
        </p:txBody>
      </p:sp>
      <p:sp>
        <p:nvSpPr>
          <p:cNvPr id="5" name="Slide Number Placeholder 4"/>
          <p:cNvSpPr>
            <a:spLocks noGrp="1"/>
          </p:cNvSpPr>
          <p:nvPr>
            <p:ph type="sldNum" sz="quarter" idx="12"/>
          </p:nvPr>
        </p:nvSpPr>
        <p:spPr/>
        <p:txBody>
          <a:bodyPr/>
          <a:lstStyle/>
          <a:p>
            <a:fld id="{E31375A4-56A4-47D6-9801-1991572033F7}" type="slidenum">
              <a:rPr lang="en-US" smtClean="0">
                <a:uFillTx/>
              </a:r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672934"/>
            <a:ext cx="3506788" cy="2880360"/>
          </a:xfrm>
        </p:spPr>
        <p:txBody>
          <a:bodyPr anchor="b">
            <a:normAutofit/>
          </a:bodyPr>
          <a:lstStyle>
            <a:lvl1pPr>
              <a:defRPr sz="3000">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a:xfrm>
            <a:off x="530352" y="457200"/>
            <a:ext cx="7242111" cy="5715000"/>
          </a:xfrm>
        </p:spPr>
        <p:txBody>
          <a:bodyP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uFillTx/>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a:uFillTx/>
              </a:rPr>
              <a:t>Edit Master text styles</a:t>
            </a:r>
          </a:p>
        </p:txBody>
      </p:sp>
      <p:sp>
        <p:nvSpPr>
          <p:cNvPr id="6" name="Footer Placeholder 5"/>
          <p:cNvSpPr>
            <a:spLocks noGrp="1"/>
          </p:cNvSpPr>
          <p:nvPr>
            <p:ph type="ftr" sz="quarter" idx="11"/>
          </p:nvPr>
        </p:nvSpPr>
        <p:spPr/>
        <p:txBody>
          <a:bodyPr/>
          <a:lstStyle/>
          <a:p>
            <a:r>
              <a:rPr lang="en-US" dirty="0">
                <a:uFillTx/>
              </a:rPr>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uFillTx/>
              </a:rPr>
              <a:t>2/19/2022</a:t>
            </a:fld>
            <a:endParaRPr lang="en-US">
              <a:uFillTx/>
            </a:endParaRPr>
          </a:p>
        </p:txBody>
      </p:sp>
      <p:sp>
        <p:nvSpPr>
          <p:cNvPr id="7" name="Slide Number Placeholder 6"/>
          <p:cNvSpPr>
            <a:spLocks noGrp="1"/>
          </p:cNvSpPr>
          <p:nvPr>
            <p:ph type="sldNum" sz="quarter" idx="12"/>
          </p:nvPr>
        </p:nvSpPr>
        <p:spPr/>
        <p:txBody>
          <a:bodyPr/>
          <a:lstStyle/>
          <a:p>
            <a:fld id="{E31375A4-56A4-47D6-9801-1991572033F7}" type="slidenum">
              <a:rPr lang="en-US" smtClean="0">
                <a:uFillTx/>
              </a:r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7" name="Rectangle 6"/>
          <p:cNvSpPr>
            <a:spLocks/>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uFillTx/>
              </a:defRPr>
            </a:lvl1pPr>
          </a:lstStyle>
          <a:p>
            <a:r>
              <a:rPr lang="en-US">
                <a:uFillTx/>
              </a:rPr>
              <a:t>Add a footer</a:t>
            </a:r>
            <a:endParaRPr lang="en-US" dirty="0">
              <a:uFillTx/>
            </a:endParaRPr>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uFillTx/>
              </a:defRPr>
            </a:lvl1pPr>
          </a:lstStyle>
          <a:p>
            <a:fld id="{37CC0096-1860-4642-9CD2-0079EA5E7CD1}" type="datetimeFigureOut">
              <a:rPr lang="en-US" smtClean="0">
                <a:uFillTx/>
              </a:rPr>
              <a:pPr/>
              <a:t>2/19/2022</a:t>
            </a:fld>
            <a:endParaRPr lang="en-US">
              <a:uFillTx/>
            </a:endParaRPr>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uFillTx/>
              </a:defRPr>
            </a:lvl1pPr>
          </a:lstStyle>
          <a:p>
            <a:fld id="{E31375A4-56A4-47D6-9801-1991572033F7}" type="slidenum">
              <a:rPr lang="en-US" smtClean="0">
                <a:uFillTx/>
              </a:rPr>
              <a:pPr/>
              <a:t>‹#›</a:t>
            </a:fld>
            <a:endParaRPr lang="en-US">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3400" kern="1200" cap="all" baseline="0">
          <a:solidFill>
            <a:schemeClr val="accent1">
              <a:lumMod val="75000"/>
            </a:schemeClr>
          </a:solidFill>
          <a:uFillTx/>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uFillTx/>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uFillTx/>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uFillTx/>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video" Target="\ppt\media\media1.mp4" TargetMode="Externa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6.xml"/><Relationship Id="rId1" Type="http://schemas.openxmlformats.org/officeDocument/2006/relationships/video" Target="\ppt\media\media2.mp4"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video" Target="\ppt\media\media3.mp4"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video" Target="\ppt\media\media4.mp4" TargetMode="Externa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video" Target="\ppt\media\media5.mp4"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video" Target="\ppt\media\media6.mp4" TargetMode="Externa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video" Target="\ppt\media\media7.mp4"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video" Target="\ppt\media\media8.mp4" TargetMode="External"/><Relationship Id="rId5" Type="http://schemas.openxmlformats.org/officeDocument/2006/relationships/image" Target="../media/image36.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video" Target="\ppt\media\media9.mp4" TargetMode="Externa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jp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74219"/>
            <a:ext cx="11125200" cy="9144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sz="9600" b="1" dirty="0">
                <a:uFillTx/>
              </a:rPr>
              <a:t>Healthees</a:t>
            </a:r>
          </a:p>
        </p:txBody>
      </p:sp>
      <p:pic>
        <p:nvPicPr>
          <p:cNvPr id="7" name="Picture Placeholder 6" descr="Two people lifting weights"/>
          <p:cNvPicPr>
            <a:picLocks noGrp="1" noChangeAspect="1"/>
          </p:cNvPicPr>
          <p:nvPr>
            <p:ph type="pic" idx="10"/>
          </p:nvPr>
        </p:nvPicPr>
        <p:blipFill rotWithShape="1">
          <a:blip r:embed="rId2" cstate="print"/>
          <a:srcRect/>
          <a:stretch/>
        </p:blipFill>
        <p:spPr/>
      </p:pic>
      <p:pic>
        <p:nvPicPr>
          <p:cNvPr id="8" name="Picture Placeholder 7" descr="Closeup of Granny Smith apple and tape measure"/>
          <p:cNvPicPr>
            <a:picLocks noGrp="1" noChangeAspect="1"/>
          </p:cNvPicPr>
          <p:nvPr>
            <p:ph type="pic" idx="11"/>
          </p:nvPr>
        </p:nvPicPr>
        <p:blipFill rotWithShape="1">
          <a:blip r:embed="rId3" cstate="print"/>
          <a:srcRect t="19" b="19"/>
          <a:stretch/>
        </p:blipFill>
        <p:spPr/>
      </p:pic>
      <p:pic>
        <p:nvPicPr>
          <p:cNvPr id="9" name="Picture Placeholder 8" descr="Man and woman running on indoor track"/>
          <p:cNvPicPr>
            <a:picLocks noGrp="1" noChangeAspect="1"/>
          </p:cNvPicPr>
          <p:nvPr>
            <p:ph type="pic" idx="12"/>
          </p:nvPr>
        </p:nvPicPr>
        <p:blipFill rotWithShape="1">
          <a:blip r:embed="rId4" cstate="print"/>
          <a:srcRect t="39" b="39"/>
          <a:stretch/>
        </p:blipFill>
        <p:spPr/>
      </p:pic>
      <p:sp>
        <p:nvSpPr>
          <p:cNvPr id="3" name="Subtitle 2"/>
          <p:cNvSpPr>
            <a:spLocks noGrp="1"/>
          </p:cNvSpPr>
          <p:nvPr>
            <p:ph type="subTitle" idx="1"/>
          </p:nvPr>
        </p:nvSpPr>
        <p:spPr>
          <a:xfrm>
            <a:off x="1253066" y="3272369"/>
            <a:ext cx="11125200" cy="571500"/>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b="1" dirty="0">
                <a:uFillTx/>
              </a:rPr>
              <a:t>Daniel, Glenn, Radhia, Carissa, justin</a:t>
            </a:r>
          </a:p>
        </p:txBody>
      </p:sp>
      <p:pic>
        <p:nvPicPr>
          <p:cNvPr id="1026" name="Picture 2" descr="Image result for ite logo png"/>
          <p:cNvPicPr>
            <a:picLocks noChangeAspect="1" noChangeArrowheads="1"/>
          </p:cNvPicPr>
          <p:nvPr/>
        </p:nvPicPr>
        <p:blipFill>
          <a:blip r:embed="rId5" cstate="print"/>
          <a:srcRect/>
          <a:stretch>
            <a:fillRect/>
          </a:stretch>
        </p:blipFill>
        <p:spPr bwMode="auto">
          <a:xfrm>
            <a:off x="11916212" y="6582212"/>
            <a:ext cx="275788" cy="27578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7538" y="665351"/>
            <a:ext cx="11139854" cy="930447"/>
          </a:xfrm>
        </p:spPr>
        <p:txBody>
          <a:bodyPr>
            <a:normAutofit/>
          </a:bodyPr>
          <a:lstStyle/>
          <a:p>
            <a:r>
              <a:rPr lang="en-US" sz="5400" b="1" dirty="0">
                <a:solidFill>
                  <a:srgbClr val="FFFFFF"/>
                </a:solidFill>
                <a:uFillTx/>
                <a:latin typeface="Franklin Gothic Book" panose="020B0503020102020204" pitchFamily="34" charset="0"/>
                <a:cs typeface="Segoe UI" panose="020B0502040204020203" pitchFamily="34" charset="0"/>
              </a:rPr>
              <a:t>Project resources &amp; </a:t>
            </a:r>
            <a:r>
              <a:rPr lang="en-US" sz="5400" b="1" dirty="0" err="1">
                <a:solidFill>
                  <a:srgbClr val="FFFFFF"/>
                </a:solidFill>
                <a:uFillTx/>
                <a:latin typeface="Franklin Gothic Book" panose="020B0503020102020204" pitchFamily="34" charset="0"/>
                <a:cs typeface="Segoe UI" panose="020B0502040204020203" pitchFamily="34" charset="0"/>
              </a:rPr>
              <a:t>softwares</a:t>
            </a:r>
            <a:endParaRPr lang="en-US" sz="5400" b="1" dirty="0">
              <a:solidFill>
                <a:srgbClr val="FFFFFF"/>
              </a:solidFill>
              <a:uFillTx/>
              <a:latin typeface="Franklin Gothic Book" panose="020B0503020102020204" pitchFamily="34" charset="0"/>
              <a:cs typeface="Segoe UI" panose="020B0502040204020203" pitchFamily="34" charset="0"/>
            </a:endParaRPr>
          </a:p>
        </p:txBody>
      </p:sp>
      <p:pic>
        <p:nvPicPr>
          <p:cNvPr id="13" name="Picture 22" descr="Image result for android studio logo png"/>
          <p:cNvPicPr>
            <a:picLocks noChangeAspect="1" noChangeArrowheads="1"/>
          </p:cNvPicPr>
          <p:nvPr/>
        </p:nvPicPr>
        <p:blipFill>
          <a:blip r:embed="rId3"/>
          <a:srcRect/>
          <a:stretch>
            <a:fillRect/>
          </a:stretch>
        </p:blipFill>
        <p:spPr bwMode="auto">
          <a:xfrm>
            <a:off x="493021" y="2197515"/>
            <a:ext cx="3514059" cy="1417777"/>
          </a:xfrm>
          <a:prstGeom prst="rect">
            <a:avLst/>
          </a:prstGeom>
          <a:noFill/>
        </p:spPr>
      </p:pic>
      <p:pic>
        <p:nvPicPr>
          <p:cNvPr id="14" name="Picture 26" descr="Related image"/>
          <p:cNvPicPr>
            <a:picLocks noChangeAspect="1" noChangeArrowheads="1"/>
          </p:cNvPicPr>
          <p:nvPr/>
        </p:nvPicPr>
        <p:blipFill>
          <a:blip r:embed="rId4" cstate="print"/>
          <a:srcRect/>
          <a:stretch>
            <a:fillRect/>
          </a:stretch>
        </p:blipFill>
        <p:spPr bwMode="auto">
          <a:xfrm>
            <a:off x="4147835" y="2167170"/>
            <a:ext cx="4105886" cy="1155601"/>
          </a:xfrm>
          <a:prstGeom prst="rect">
            <a:avLst/>
          </a:prstGeom>
          <a:noFill/>
        </p:spPr>
      </p:pic>
      <p:pic>
        <p:nvPicPr>
          <p:cNvPr id="15" name="Picture 28" descr="Image result for github logo png"/>
          <p:cNvPicPr>
            <a:picLocks noChangeAspect="1" noChangeArrowheads="1"/>
          </p:cNvPicPr>
          <p:nvPr/>
        </p:nvPicPr>
        <p:blipFill>
          <a:blip r:embed="rId5" cstate="print"/>
          <a:srcRect/>
          <a:stretch>
            <a:fillRect/>
          </a:stretch>
        </p:blipFill>
        <p:spPr bwMode="auto">
          <a:xfrm>
            <a:off x="8535230" y="2378136"/>
            <a:ext cx="2808312" cy="733671"/>
          </a:xfrm>
          <a:prstGeom prst="rect">
            <a:avLst/>
          </a:prstGeom>
          <a:noFill/>
        </p:spPr>
      </p:pic>
      <p:pic>
        <p:nvPicPr>
          <p:cNvPr id="1026" name="Picture 2" descr="Image result for google logo png"/>
          <p:cNvPicPr>
            <a:picLocks noChangeAspect="1" noChangeArrowheads="1"/>
          </p:cNvPicPr>
          <p:nvPr/>
        </p:nvPicPr>
        <p:blipFill>
          <a:blip r:embed="rId6" cstate="print"/>
          <a:srcRect/>
          <a:stretch>
            <a:fillRect/>
          </a:stretch>
        </p:blipFill>
        <p:spPr bwMode="auto">
          <a:xfrm>
            <a:off x="4374221" y="4003153"/>
            <a:ext cx="3443557" cy="1417777"/>
          </a:xfrm>
          <a:prstGeom prst="rect">
            <a:avLst/>
          </a:prstGeom>
          <a:noFill/>
        </p:spPr>
      </p:pic>
      <p:pic>
        <p:nvPicPr>
          <p:cNvPr id="7" name="Picture 2" descr="Image result for ite logo png"/>
          <p:cNvPicPr>
            <a:picLocks noChangeAspect="1" noChangeArrowheads="1"/>
          </p:cNvPicPr>
          <p:nvPr/>
        </p:nvPicPr>
        <p:blipFill>
          <a:blip r:embed="rId7" cstate="print"/>
          <a:srcRect/>
          <a:stretch>
            <a:fillRect/>
          </a:stretch>
        </p:blipFill>
        <p:spPr bwMode="auto">
          <a:xfrm>
            <a:off x="11916212" y="6582212"/>
            <a:ext cx="275788" cy="2757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fltVal val="0"/>
                                          </p:val>
                                        </p:tav>
                                        <p:tav tm="100000">
                                          <p:val>
                                            <p:strVal val="#ppt_w"/>
                                          </p:val>
                                        </p:tav>
                                      </p:tavLst>
                                    </p:anim>
                                    <p:anim calcmode="lin" valueType="num">
                                      <p:cBhvr>
                                        <p:cTn id="16" dur="1000" fill="hold"/>
                                        <p:tgtEl>
                                          <p:spTgt spid="14"/>
                                        </p:tgtEl>
                                        <p:attrNameLst>
                                          <p:attrName>ppt_h</p:attrName>
                                        </p:attrNameLst>
                                      </p:cBhvr>
                                      <p:tavLst>
                                        <p:tav tm="0">
                                          <p:val>
                                            <p:fltVal val="0"/>
                                          </p:val>
                                        </p:tav>
                                        <p:tav tm="100000">
                                          <p:val>
                                            <p:strVal val="#ppt_h"/>
                                          </p:val>
                                        </p:tav>
                                      </p:tavLst>
                                    </p:anim>
                                    <p:anim calcmode="lin" valueType="num">
                                      <p:cBhvr>
                                        <p:cTn id="17" dur="1000" fill="hold"/>
                                        <p:tgtEl>
                                          <p:spTgt spid="14"/>
                                        </p:tgtEl>
                                        <p:attrNameLst>
                                          <p:attrName>style.rotation</p:attrName>
                                        </p:attrNameLst>
                                      </p:cBhvr>
                                      <p:tavLst>
                                        <p:tav tm="0">
                                          <p:val>
                                            <p:fltVal val="90"/>
                                          </p:val>
                                        </p:tav>
                                        <p:tav tm="100000">
                                          <p:val>
                                            <p:fltVal val="0"/>
                                          </p:val>
                                        </p:tav>
                                      </p:tavLst>
                                    </p:anim>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fltVal val="0"/>
                                          </p:val>
                                        </p:tav>
                                        <p:tav tm="100000">
                                          <p:val>
                                            <p:strVal val="#ppt_w"/>
                                          </p:val>
                                        </p:tav>
                                      </p:tavLst>
                                    </p:anim>
                                    <p:anim calcmode="lin" valueType="num">
                                      <p:cBhvr>
                                        <p:cTn id="24" dur="1000" fill="hold"/>
                                        <p:tgtEl>
                                          <p:spTgt spid="15"/>
                                        </p:tgtEl>
                                        <p:attrNameLst>
                                          <p:attrName>ppt_h</p:attrName>
                                        </p:attrNameLst>
                                      </p:cBhvr>
                                      <p:tavLst>
                                        <p:tav tm="0">
                                          <p:val>
                                            <p:fltVal val="0"/>
                                          </p:val>
                                        </p:tav>
                                        <p:tav tm="100000">
                                          <p:val>
                                            <p:strVal val="#ppt_h"/>
                                          </p:val>
                                        </p:tav>
                                      </p:tavLst>
                                    </p:anim>
                                    <p:anim calcmode="lin" valueType="num">
                                      <p:cBhvr>
                                        <p:cTn id="25" dur="1000" fill="hold"/>
                                        <p:tgtEl>
                                          <p:spTgt spid="15"/>
                                        </p:tgtEl>
                                        <p:attrNameLst>
                                          <p:attrName>style.rotation</p:attrName>
                                        </p:attrNameLst>
                                      </p:cBhvr>
                                      <p:tavLst>
                                        <p:tav tm="0">
                                          <p:val>
                                            <p:fltVal val="90"/>
                                          </p:val>
                                        </p:tav>
                                        <p:tav tm="100000">
                                          <p:val>
                                            <p:fltVal val="0"/>
                                          </p:val>
                                        </p:tav>
                                      </p:tavLst>
                                    </p:anim>
                                    <p:animEffect transition="in" filter="fade">
                                      <p:cBhvr>
                                        <p:cTn id="26" dur="1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p:cTn id="31" dur="1000" fill="hold"/>
                                        <p:tgtEl>
                                          <p:spTgt spid="1026"/>
                                        </p:tgtEl>
                                        <p:attrNameLst>
                                          <p:attrName>ppt_w</p:attrName>
                                        </p:attrNameLst>
                                      </p:cBhvr>
                                      <p:tavLst>
                                        <p:tav tm="0">
                                          <p:val>
                                            <p:fltVal val="0"/>
                                          </p:val>
                                        </p:tav>
                                        <p:tav tm="100000">
                                          <p:val>
                                            <p:strVal val="#ppt_w"/>
                                          </p:val>
                                        </p:tav>
                                      </p:tavLst>
                                    </p:anim>
                                    <p:anim calcmode="lin" valueType="num">
                                      <p:cBhvr>
                                        <p:cTn id="32" dur="1000" fill="hold"/>
                                        <p:tgtEl>
                                          <p:spTgt spid="1026"/>
                                        </p:tgtEl>
                                        <p:attrNameLst>
                                          <p:attrName>ppt_h</p:attrName>
                                        </p:attrNameLst>
                                      </p:cBhvr>
                                      <p:tavLst>
                                        <p:tav tm="0">
                                          <p:val>
                                            <p:fltVal val="0"/>
                                          </p:val>
                                        </p:tav>
                                        <p:tav tm="100000">
                                          <p:val>
                                            <p:strVal val="#ppt_h"/>
                                          </p:val>
                                        </p:tav>
                                      </p:tavLst>
                                    </p:anim>
                                    <p:anim calcmode="lin" valueType="num">
                                      <p:cBhvr>
                                        <p:cTn id="33" dur="1000" fill="hold"/>
                                        <p:tgtEl>
                                          <p:spTgt spid="1026"/>
                                        </p:tgtEl>
                                        <p:attrNameLst>
                                          <p:attrName>style.rotation</p:attrName>
                                        </p:attrNameLst>
                                      </p:cBhvr>
                                      <p:tavLst>
                                        <p:tav tm="0">
                                          <p:val>
                                            <p:fltVal val="90"/>
                                          </p:val>
                                        </p:tav>
                                        <p:tav tm="100000">
                                          <p:val>
                                            <p:fltVal val="0"/>
                                          </p:val>
                                        </p:tav>
                                      </p:tavLst>
                                    </p:anim>
                                    <p:animEffect transition="in" filter="fade">
                                      <p:cBhvr>
                                        <p:cTn id="34"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27136" y="536153"/>
            <a:ext cx="9023931" cy="1283621"/>
          </a:xfrm>
        </p:spPr>
        <p:txBody>
          <a:bodyPr anchor="ctr">
            <a:normAutofit/>
          </a:bodyPr>
          <a:lstStyle/>
          <a:p>
            <a:r>
              <a:rPr lang="en-US" dirty="0">
                <a:uFillTx/>
                <a:latin typeface="Franklin Gothic Book" panose="020B0503020102020204" pitchFamily="34" charset="0"/>
                <a:cs typeface="Segoe UI" panose="020B0502040204020203" pitchFamily="34" charset="0"/>
              </a:rPr>
              <a:t>Why did we choose these resources to use for the application?</a:t>
            </a:r>
          </a:p>
        </p:txBody>
      </p:sp>
      <p:sp>
        <p:nvSpPr>
          <p:cNvPr id="3" name="Content Placeholder 2"/>
          <p:cNvSpPr>
            <a:spLocks noGrp="1"/>
          </p:cNvSpPr>
          <p:nvPr>
            <p:ph idx="1"/>
          </p:nvPr>
        </p:nvSpPr>
        <p:spPr>
          <a:xfrm>
            <a:off x="1627136" y="1853283"/>
            <a:ext cx="9725681" cy="4468564"/>
          </a:xfrm>
        </p:spPr>
        <p:txBody>
          <a:bodyPr vert="horz" lIns="91440" tIns="45720" rIns="91440" bIns="45720" rtlCol="0" anchor="t">
            <a:normAutofit/>
          </a:bodyPr>
          <a:lstStyle/>
          <a:p>
            <a:r>
              <a:rPr lang="en-US" sz="2400" dirty="0">
                <a:uFillTx/>
              </a:rPr>
              <a:t>Android Studio will enable us to apply our idea of making an application that can manage the user’s health particulars and be able to identify if they are in the range of being in danger</a:t>
            </a:r>
          </a:p>
          <a:p>
            <a:r>
              <a:rPr lang="en-US" sz="2400" dirty="0">
                <a:uFillTx/>
              </a:rPr>
              <a:t>Firebase can enable us to store user’s accounts. Whenever user’s creates an account, it automatically stores its contents inside our firebase database.</a:t>
            </a:r>
          </a:p>
          <a:p>
            <a:r>
              <a:rPr lang="en-US" sz="2400" dirty="0">
                <a:uFillTx/>
              </a:rPr>
              <a:t>GitHub enables our group to do our application simultaneously so that we can work efficiently at a quicker pace.</a:t>
            </a:r>
          </a:p>
          <a:p>
            <a:r>
              <a:rPr lang="en-US" sz="2400" dirty="0">
                <a:uFillTx/>
                <a:latin typeface="Segoe UI" panose="020B0502040204020203" pitchFamily="34" charset="0"/>
                <a:cs typeface="Segoe UI" panose="020B0502040204020203" pitchFamily="34" charset="0"/>
              </a:rPr>
              <a:t>Google enabled us to search for information and other output services such as backgrounds and pictures we can use for our project.</a:t>
            </a:r>
          </a:p>
        </p:txBody>
      </p:sp>
      <p:pic>
        <p:nvPicPr>
          <p:cNvPr id="4" name="Graphic 3" descr="Books on Shelf"/>
          <p:cNvPicPr>
            <a:picLocks noChangeAspect="1"/>
          </p:cNvPicPr>
          <p:nvPr/>
        </p:nvPicPr>
        <p:blipFill>
          <a:blip r:embed="rId3"/>
          <a:stretch>
            <a:fillRect/>
          </a:stretch>
        </p:blipFill>
        <p:spPr>
          <a:xfrm>
            <a:off x="529856" y="536153"/>
            <a:ext cx="1097280" cy="1097280"/>
          </a:xfrm>
          <a:prstGeom prst="rect">
            <a:avLst/>
          </a:prstGeom>
        </p:spPr>
      </p:pic>
      <p:pic>
        <p:nvPicPr>
          <p:cNvPr id="5" name="Picture 2" descr="Image result for ite logo png"/>
          <p:cNvPicPr>
            <a:picLocks noChangeAspect="1" noChangeArrowheads="1"/>
          </p:cNvPicPr>
          <p:nvPr/>
        </p:nvPicPr>
        <p:blipFill>
          <a:blip r:embed="rId4" cstate="print"/>
          <a:srcRect/>
          <a:stretch>
            <a:fillRect/>
          </a:stretch>
        </p:blipFill>
        <p:spPr bwMode="auto">
          <a:xfrm>
            <a:off x="11916212" y="6582212"/>
            <a:ext cx="275788" cy="275788"/>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4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uFillTx/>
              </a:rPr>
              <a:t>Project progress chart in %</a:t>
            </a:r>
          </a:p>
        </p:txBody>
      </p:sp>
      <p:graphicFrame>
        <p:nvGraphicFramePr>
          <p:cNvPr id="7" name="Content Placeholder 6" descr="Clustered column chart representing 3 series for 4 categories"/>
          <p:cNvGraphicFramePr>
            <a:graphicFrameLocks noGrp="1"/>
          </p:cNvGraphicFramePr>
          <p:nvPr>
            <p:ph idx="1"/>
          </p:nvPr>
        </p:nvGraphicFramePr>
        <p:xfrm>
          <a:off x="1524000" y="1714500"/>
          <a:ext cx="9144000" cy="44577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94786" y="234140"/>
            <a:ext cx="4306442" cy="1137459"/>
          </a:xfrm>
        </p:spPr>
        <p:txBody>
          <a:bodyPr>
            <a:noAutofit/>
          </a:bodyPr>
          <a:lstStyle/>
          <a:p>
            <a:r>
              <a:rPr lang="en-SG" b="1" dirty="0">
                <a:solidFill>
                  <a:schemeClr val="tx2"/>
                </a:solidFill>
                <a:uFillTx/>
              </a:rPr>
              <a:t>What is in the application?</a:t>
            </a:r>
          </a:p>
        </p:txBody>
      </p:sp>
      <p:sp>
        <p:nvSpPr>
          <p:cNvPr id="157" name="Text Placeholder 156"/>
          <p:cNvSpPr>
            <a:spLocks noGrp="1"/>
          </p:cNvSpPr>
          <p:nvPr>
            <p:ph type="body" sz="quarter" idx="13"/>
          </p:nvPr>
        </p:nvSpPr>
        <p:spPr>
          <a:xfrm>
            <a:off x="5865897" y="1684974"/>
            <a:ext cx="1456267" cy="590931"/>
          </a:xfrm>
        </p:spPr>
        <p:txBody>
          <a:bodyPr/>
          <a:lstStyle/>
          <a:p>
            <a:pPr algn="ctr"/>
            <a:r>
              <a:rPr lang="en-US" sz="1800" dirty="0">
                <a:solidFill>
                  <a:schemeClr val="bg1"/>
                </a:solidFill>
                <a:uFillTx/>
              </a:rPr>
              <a:t>STEPS COUNTER</a:t>
            </a:r>
          </a:p>
        </p:txBody>
      </p:sp>
      <p:sp>
        <p:nvSpPr>
          <p:cNvPr id="152" name="Text Placeholder 151"/>
          <p:cNvSpPr>
            <a:spLocks noGrp="1"/>
          </p:cNvSpPr>
          <p:nvPr>
            <p:ph type="body" sz="quarter" idx="11"/>
          </p:nvPr>
        </p:nvSpPr>
        <p:spPr>
          <a:xfrm>
            <a:off x="4501228" y="4562263"/>
            <a:ext cx="1456267" cy="535531"/>
          </a:xfrm>
        </p:spPr>
        <p:txBody>
          <a:bodyPr/>
          <a:lstStyle/>
          <a:p>
            <a:pPr algn="ctr"/>
            <a:r>
              <a:rPr lang="en-US" sz="1600" dirty="0">
                <a:solidFill>
                  <a:schemeClr val="bg1"/>
                </a:solidFill>
                <a:uFillTx/>
              </a:rPr>
              <a:t>HEALTH PROGRAMMES</a:t>
            </a:r>
          </a:p>
        </p:txBody>
      </p:sp>
      <p:sp>
        <p:nvSpPr>
          <p:cNvPr id="159" name="Text Placeholder 158"/>
          <p:cNvSpPr>
            <a:spLocks noGrp="1"/>
          </p:cNvSpPr>
          <p:nvPr>
            <p:ph type="body" sz="quarter" idx="14"/>
          </p:nvPr>
        </p:nvSpPr>
        <p:spPr>
          <a:xfrm>
            <a:off x="6972613" y="668974"/>
            <a:ext cx="1456267" cy="590931"/>
          </a:xfrm>
        </p:spPr>
        <p:txBody>
          <a:bodyPr/>
          <a:lstStyle/>
          <a:p>
            <a:pPr algn="ctr"/>
            <a:r>
              <a:rPr lang="en-US" sz="1800" dirty="0">
                <a:solidFill>
                  <a:schemeClr val="bg1"/>
                </a:solidFill>
                <a:uFillTx/>
              </a:rPr>
              <a:t>BMI CALCULATOR</a:t>
            </a:r>
          </a:p>
        </p:txBody>
      </p:sp>
      <p:sp>
        <p:nvSpPr>
          <p:cNvPr id="163" name="Text Placeholder 162"/>
          <p:cNvSpPr>
            <a:spLocks noGrp="1"/>
          </p:cNvSpPr>
          <p:nvPr>
            <p:ph type="body" sz="quarter" idx="16"/>
          </p:nvPr>
        </p:nvSpPr>
        <p:spPr>
          <a:xfrm>
            <a:off x="5015662" y="3081112"/>
            <a:ext cx="1456267" cy="590931"/>
          </a:xfrm>
        </p:spPr>
        <p:txBody>
          <a:bodyPr/>
          <a:lstStyle/>
          <a:p>
            <a:pPr algn="ctr"/>
            <a:r>
              <a:rPr lang="en-US" sz="1800" dirty="0">
                <a:solidFill>
                  <a:schemeClr val="bg1"/>
                </a:solidFill>
                <a:uFillTx/>
              </a:rPr>
              <a:t>WORKOUT PLAN</a:t>
            </a:r>
          </a:p>
        </p:txBody>
      </p:sp>
      <p:sp>
        <p:nvSpPr>
          <p:cNvPr id="167" name="Text Placeholder 166"/>
          <p:cNvSpPr>
            <a:spLocks noGrp="1"/>
          </p:cNvSpPr>
          <p:nvPr>
            <p:ph type="body" sz="quarter" idx="18"/>
          </p:nvPr>
        </p:nvSpPr>
        <p:spPr>
          <a:xfrm>
            <a:off x="106069" y="1371599"/>
            <a:ext cx="4685005" cy="1295401"/>
          </a:xfrm>
        </p:spPr>
        <p:txBody>
          <a:bodyPr>
            <a:noAutofit/>
          </a:bodyPr>
          <a:lstStyle/>
          <a:p>
            <a:r>
              <a:rPr lang="en-US" sz="1800" dirty="0">
                <a:uFillTx/>
              </a:rPr>
              <a:t>Since our application will be used to keep track and manage user’s health, we thought of ideas to meet certain requirements and we implemented and applied it to the application to show them benefits of having a healthy lifestyle.</a:t>
            </a:r>
          </a:p>
        </p:txBody>
      </p:sp>
      <p:sp>
        <p:nvSpPr>
          <p:cNvPr id="155" name="Text Placeholder 154"/>
          <p:cNvSpPr>
            <a:spLocks noGrp="1"/>
          </p:cNvSpPr>
          <p:nvPr>
            <p:ph type="body" sz="quarter" idx="12"/>
          </p:nvPr>
        </p:nvSpPr>
        <p:spPr>
          <a:xfrm>
            <a:off x="8654872" y="3376578"/>
            <a:ext cx="1456267" cy="341632"/>
          </a:xfrm>
        </p:spPr>
        <p:txBody>
          <a:bodyPr/>
          <a:lstStyle/>
          <a:p>
            <a:pPr algn="ctr"/>
            <a:r>
              <a:rPr lang="en-US" sz="1800" dirty="0">
                <a:solidFill>
                  <a:schemeClr val="bg1"/>
                </a:solidFill>
                <a:uFillTx/>
              </a:rPr>
              <a:t>DIET PLAN</a:t>
            </a:r>
          </a:p>
        </p:txBody>
      </p:sp>
      <p:sp>
        <p:nvSpPr>
          <p:cNvPr id="161" name="Text Placeholder 160"/>
          <p:cNvSpPr>
            <a:spLocks noGrp="1"/>
          </p:cNvSpPr>
          <p:nvPr>
            <p:ph type="body" sz="quarter" idx="15"/>
          </p:nvPr>
        </p:nvSpPr>
        <p:spPr>
          <a:xfrm>
            <a:off x="7780011" y="1902760"/>
            <a:ext cx="1456267" cy="535531"/>
          </a:xfrm>
        </p:spPr>
        <p:txBody>
          <a:bodyPr/>
          <a:lstStyle/>
          <a:p>
            <a:pPr algn="ctr"/>
            <a:r>
              <a:rPr lang="en-US" sz="1600" dirty="0">
                <a:solidFill>
                  <a:schemeClr val="bg1"/>
                </a:solidFill>
                <a:uFillTx/>
              </a:rPr>
              <a:t>BOOK AN APPOINTMENT</a:t>
            </a:r>
          </a:p>
        </p:txBody>
      </p:sp>
      <p:sp>
        <p:nvSpPr>
          <p:cNvPr id="165" name="Text Placeholder 164"/>
          <p:cNvSpPr>
            <a:spLocks noGrp="1"/>
          </p:cNvSpPr>
          <p:nvPr>
            <p:ph type="body" sz="quarter" idx="17"/>
          </p:nvPr>
        </p:nvSpPr>
        <p:spPr>
          <a:xfrm>
            <a:off x="9040283" y="4830028"/>
            <a:ext cx="1456267" cy="535531"/>
          </a:xfrm>
        </p:spPr>
        <p:txBody>
          <a:bodyPr/>
          <a:lstStyle/>
          <a:p>
            <a:pPr algn="ctr"/>
            <a:r>
              <a:rPr lang="en-US" sz="1600" dirty="0">
                <a:solidFill>
                  <a:schemeClr val="bg1"/>
                </a:solidFill>
                <a:uFillTx/>
              </a:rPr>
              <a:t>DIABETES RISK ASSESSMENT</a:t>
            </a:r>
          </a:p>
        </p:txBody>
      </p:sp>
      <p:sp>
        <p:nvSpPr>
          <p:cNvPr id="9" name="TextBox 8"/>
          <p:cNvSpPr txBox="1">
            <a:spLocks/>
          </p:cNvSpPr>
          <p:nvPr/>
        </p:nvSpPr>
        <p:spPr>
          <a:xfrm>
            <a:off x="6972614" y="5244068"/>
            <a:ext cx="1456267" cy="369332"/>
          </a:xfrm>
          <a:prstGeom prst="rect">
            <a:avLst/>
          </a:prstGeom>
          <a:noFill/>
        </p:spPr>
        <p:txBody>
          <a:bodyPr wrap="square" rtlCol="0">
            <a:spAutoFit/>
          </a:bodyPr>
          <a:lstStyle/>
          <a:p>
            <a:r>
              <a:rPr lang="en-SG" dirty="0">
                <a:solidFill>
                  <a:schemeClr val="bg1"/>
                </a:solidFill>
                <a:uFillTx/>
              </a:rPr>
              <a:t>Healthees</a:t>
            </a:r>
          </a:p>
        </p:txBody>
      </p:sp>
      <p:pic>
        <p:nvPicPr>
          <p:cNvPr id="12"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524000" y="447675"/>
            <a:ext cx="9144000" cy="1143000"/>
          </a:xfrm>
        </p:spPr>
        <p:txBody>
          <a:bodyPr/>
          <a:lstStyle/>
          <a:p>
            <a:r>
              <a:rPr lang="en-US" b="1" dirty="0">
                <a:uFillTx/>
              </a:rPr>
              <a:t>Welcome screen</a:t>
            </a:r>
          </a:p>
        </p:txBody>
      </p:sp>
      <p:sp>
        <p:nvSpPr>
          <p:cNvPr id="6" name="TextBox 5"/>
          <p:cNvSpPr txBox="1">
            <a:spLocks/>
          </p:cNvSpPr>
          <p:nvPr/>
        </p:nvSpPr>
        <p:spPr>
          <a:xfrm>
            <a:off x="1524000" y="1771650"/>
            <a:ext cx="4867275" cy="4678204"/>
          </a:xfrm>
          <a:prstGeom prst="rect">
            <a:avLst/>
          </a:prstGeom>
          <a:noFill/>
        </p:spPr>
        <p:txBody>
          <a:bodyPr wrap="square" rtlCol="0">
            <a:spAutoFit/>
          </a:bodyPr>
          <a:lstStyle/>
          <a:p>
            <a:pPr marL="457200" indent="-457200">
              <a:buFont typeface="Courier New" panose="02070309020205020404" pitchFamily="49" charset="0"/>
              <a:buChar char="o"/>
            </a:pPr>
            <a:r>
              <a:rPr lang="en-US" sz="2800" dirty="0">
                <a:uFillTx/>
              </a:rPr>
              <a:t>In the welcome screen, we made it animated so that it can attract users to use the application. This is so that we can make a good first impression</a:t>
            </a:r>
          </a:p>
          <a:p>
            <a:pPr marL="457200" indent="-457200">
              <a:buFont typeface="Courier New" panose="02070309020205020404" pitchFamily="49" charset="0"/>
              <a:buChar char="o"/>
            </a:pPr>
            <a:r>
              <a:rPr lang="en-US" sz="2800" dirty="0">
                <a:uFillTx/>
              </a:rPr>
              <a:t>The custom made Healthees logo that we made would pop up as well for 1.5 seconds</a:t>
            </a:r>
          </a:p>
          <a:p>
            <a:endParaRPr lang="en-SG" dirty="0">
              <a:uFillTx/>
            </a:endParaRPr>
          </a:p>
        </p:txBody>
      </p:sp>
      <p:pic>
        <p:nvPicPr>
          <p:cNvPr id="8" name="Screen Recording 5">
            <a:hlinkClick r:id="" action="ppaction://media"/>
          </p:cNvPr>
          <p:cNvPicPr>
            <a:picLocks noChangeAspect="1"/>
          </p:cNvPicPr>
          <p:nvPr>
            <a:videoFile r:link="rId1"/>
          </p:nvPr>
        </p:nvPicPr>
        <p:blipFill>
          <a:blip r:embed="rId3"/>
          <a:stretch>
            <a:fillRect/>
          </a:stretch>
        </p:blipFill>
        <p:spPr>
          <a:xfrm>
            <a:off x="7301780" y="296586"/>
            <a:ext cx="3232870" cy="5722381"/>
          </a:xfrm>
          <a:prstGeom prst="rect">
            <a:avLst/>
          </a:prstGeom>
        </p:spPr>
      </p:pic>
      <p:pic>
        <p:nvPicPr>
          <p:cNvPr id="5" name="Picture 2" descr="Image result for ite logo png"/>
          <p:cNvPicPr>
            <a:picLocks noChangeAspect="1" noChangeArrowheads="1"/>
          </p:cNvPicPr>
          <p:nvPr/>
        </p:nvPicPr>
        <p:blipFill>
          <a:blip r:embed="rId4" cstate="print"/>
          <a:srcRect/>
          <a:stretch>
            <a:fillRect/>
          </a:stretch>
        </p:blipFill>
        <p:spPr bwMode="auto">
          <a:xfrm>
            <a:off x="11916212" y="6582212"/>
            <a:ext cx="275788" cy="2757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uFillTx/>
              </a:rPr>
              <a:t>Register page</a:t>
            </a:r>
          </a:p>
        </p:txBody>
      </p:sp>
      <p:sp>
        <p:nvSpPr>
          <p:cNvPr id="6" name="TextBox 5"/>
          <p:cNvSpPr txBox="1">
            <a:spLocks/>
          </p:cNvSpPr>
          <p:nvPr/>
        </p:nvSpPr>
        <p:spPr>
          <a:xfrm>
            <a:off x="1524000" y="1809750"/>
            <a:ext cx="5553075" cy="4401205"/>
          </a:xfrm>
          <a:prstGeom prst="rect">
            <a:avLst/>
          </a:prstGeom>
          <a:noFill/>
        </p:spPr>
        <p:txBody>
          <a:bodyPr wrap="square" rtlCol="0">
            <a:spAutoFit/>
          </a:bodyPr>
          <a:lstStyle/>
          <a:p>
            <a:pPr marL="457200" indent="-457200">
              <a:buFont typeface="Courier New" panose="02070309020205020404" pitchFamily="49" charset="0"/>
              <a:buChar char="o"/>
            </a:pPr>
            <a:r>
              <a:rPr lang="en-US" sz="2800" dirty="0">
                <a:uFillTx/>
              </a:rPr>
              <a:t>The register page is for users that will be using our application for the first time. </a:t>
            </a:r>
          </a:p>
          <a:p>
            <a:pPr marL="457200" indent="-457200">
              <a:buFont typeface="Courier New" panose="02070309020205020404" pitchFamily="49" charset="0"/>
              <a:buChar char="o"/>
            </a:pPr>
            <a:r>
              <a:rPr lang="en-US" sz="2800" dirty="0">
                <a:uFillTx/>
              </a:rPr>
              <a:t>This would make it easier for the administrator to keep track of their account and their privacy</a:t>
            </a:r>
          </a:p>
          <a:p>
            <a:pPr marL="457200" indent="-457200">
              <a:buFont typeface="Courier New" panose="02070309020205020404" pitchFamily="49" charset="0"/>
              <a:buChar char="o"/>
            </a:pPr>
            <a:r>
              <a:rPr lang="en-US" sz="2800" dirty="0">
                <a:uFillTx/>
              </a:rPr>
              <a:t>All of the registered users accounts would be stored inside our firebase database.</a:t>
            </a:r>
          </a:p>
          <a:p>
            <a:endParaRPr lang="en-SG" sz="2800" dirty="0">
              <a:uFillTx/>
            </a:endParaRPr>
          </a:p>
        </p:txBody>
      </p:sp>
      <p:pic>
        <p:nvPicPr>
          <p:cNvPr id="8" name="Screen Recording 6">
            <a:hlinkClick r:id="" action="ppaction://media"/>
          </p:cNvPr>
          <p:cNvPicPr>
            <a:picLocks noChangeAspect="1"/>
          </p:cNvPicPr>
          <p:nvPr>
            <a:videoFile r:link="rId1"/>
          </p:nvPr>
        </p:nvPicPr>
        <p:blipFill>
          <a:blip r:embed="rId3"/>
          <a:stretch>
            <a:fillRect/>
          </a:stretch>
        </p:blipFill>
        <p:spPr>
          <a:xfrm>
            <a:off x="7718970" y="1028700"/>
            <a:ext cx="2789238" cy="4937125"/>
          </a:xfrm>
          <a:prstGeom prst="rect">
            <a:avLst/>
          </a:prstGeom>
        </p:spPr>
      </p:pic>
      <p:pic>
        <p:nvPicPr>
          <p:cNvPr id="5" name="Picture 2" descr="Image result for ite logo png"/>
          <p:cNvPicPr>
            <a:picLocks noChangeAspect="1" noChangeArrowheads="1"/>
          </p:cNvPicPr>
          <p:nvPr/>
        </p:nvPicPr>
        <p:blipFill>
          <a:blip r:embed="rId4" cstate="print"/>
          <a:srcRect/>
          <a:stretch>
            <a:fillRect/>
          </a:stretch>
        </p:blipFill>
        <p:spPr bwMode="auto">
          <a:xfrm>
            <a:off x="11916212" y="6582212"/>
            <a:ext cx="275788" cy="2757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uFillTx/>
              </a:rPr>
              <a:t>changing the password</a:t>
            </a:r>
          </a:p>
        </p:txBody>
      </p:sp>
      <p:pic>
        <p:nvPicPr>
          <p:cNvPr id="5" name="Content Placeholder 4"/>
          <p:cNvPicPr>
            <a:picLocks noGrp="1" noChangeAspect="1"/>
          </p:cNvPicPr>
          <p:nvPr>
            <p:ph sz="half" idx="2"/>
          </p:nvPr>
        </p:nvPicPr>
        <p:blipFill>
          <a:blip r:embed="rId2" cstate="print"/>
          <a:stretch>
            <a:fillRect/>
          </a:stretch>
        </p:blipFill>
        <p:spPr>
          <a:xfrm>
            <a:off x="7345510" y="457200"/>
            <a:ext cx="3131989" cy="5567981"/>
          </a:xfrm>
        </p:spPr>
      </p:pic>
      <p:sp>
        <p:nvSpPr>
          <p:cNvPr id="9" name="TextBox 8"/>
          <p:cNvSpPr txBox="1">
            <a:spLocks/>
          </p:cNvSpPr>
          <p:nvPr/>
        </p:nvSpPr>
        <p:spPr>
          <a:xfrm>
            <a:off x="1520951" y="1600200"/>
            <a:ext cx="4394074" cy="4585871"/>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uFillTx/>
              </a:rPr>
              <a:t>The users can reset their password if they forgot their password</a:t>
            </a:r>
          </a:p>
          <a:p>
            <a:pPr marL="342900" indent="-342900">
              <a:buFont typeface="Courier New" panose="02070309020205020404" pitchFamily="49" charset="0"/>
              <a:buChar char="o"/>
            </a:pPr>
            <a:r>
              <a:rPr lang="en-US" sz="2400" dirty="0">
                <a:uFillTx/>
              </a:rPr>
              <a:t>The users must check email to verify its user so that the user can change its password through email</a:t>
            </a:r>
          </a:p>
          <a:p>
            <a:pPr marL="342900" indent="-342900">
              <a:buFont typeface="Courier New" panose="02070309020205020404" pitchFamily="49" charset="0"/>
              <a:buChar char="o"/>
            </a:pPr>
            <a:r>
              <a:rPr lang="en-US" sz="2400" dirty="0">
                <a:uFillTx/>
              </a:rPr>
              <a:t>By resetting the password, user can retrieve their account back</a:t>
            </a:r>
          </a:p>
          <a:p>
            <a:pPr marL="342900" indent="-342900">
              <a:buFont typeface="Wingdings" panose="05000000000000000000" pitchFamily="2" charset="2"/>
              <a:buChar char="v"/>
            </a:pPr>
            <a:endParaRPr lang="en-US" sz="2400" dirty="0">
              <a:uFillTx/>
            </a:endParaRPr>
          </a:p>
          <a:p>
            <a:endParaRPr lang="en-SG" sz="2800" dirty="0">
              <a:uFillTx/>
            </a:endParaRPr>
          </a:p>
        </p:txBody>
      </p:sp>
      <p:pic>
        <p:nvPicPr>
          <p:cNvPr id="6"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uFillTx/>
              </a:rPr>
              <a:t>Login page</a:t>
            </a:r>
          </a:p>
        </p:txBody>
      </p:sp>
      <p:sp>
        <p:nvSpPr>
          <p:cNvPr id="6" name="TextBox 5"/>
          <p:cNvSpPr txBox="1">
            <a:spLocks/>
          </p:cNvSpPr>
          <p:nvPr/>
        </p:nvSpPr>
        <p:spPr>
          <a:xfrm>
            <a:off x="1524000" y="1600200"/>
            <a:ext cx="3867150" cy="4801314"/>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uFillTx/>
              </a:rPr>
              <a:t>The login page enables the user to access the Healthees application using their account</a:t>
            </a:r>
          </a:p>
          <a:p>
            <a:pPr marL="342900" indent="-342900">
              <a:buFont typeface="Courier New" panose="02070309020205020404" pitchFamily="49" charset="0"/>
              <a:buChar char="o"/>
            </a:pPr>
            <a:r>
              <a:rPr lang="en-US" sz="2400" dirty="0">
                <a:uFillTx/>
              </a:rPr>
              <a:t>They would fill their username and password in the textboxes provided for them.</a:t>
            </a:r>
          </a:p>
          <a:p>
            <a:pPr marL="342900" indent="-342900">
              <a:buFont typeface="Courier New" panose="02070309020205020404" pitchFamily="49" charset="0"/>
              <a:buChar char="o"/>
            </a:pPr>
            <a:r>
              <a:rPr lang="en-US" sz="2400" dirty="0">
                <a:uFillTx/>
              </a:rPr>
              <a:t>To continue to the main page of the application, they would then have to click the login button.</a:t>
            </a:r>
          </a:p>
          <a:p>
            <a:endParaRPr lang="en-SG" dirty="0">
              <a:uFillTx/>
            </a:endParaRPr>
          </a:p>
        </p:txBody>
      </p:sp>
      <p:pic>
        <p:nvPicPr>
          <p:cNvPr id="9" name="Screen Recording 5">
            <a:hlinkClick r:id="" action="ppaction://media"/>
          </p:cNvPr>
          <p:cNvPicPr>
            <a:picLocks noChangeAspect="1"/>
          </p:cNvPicPr>
          <p:nvPr>
            <a:videoFile r:link="rId1"/>
          </p:nvPr>
        </p:nvPicPr>
        <p:blipFill>
          <a:blip r:embed="rId3"/>
          <a:stretch>
            <a:fillRect/>
          </a:stretch>
        </p:blipFill>
        <p:spPr>
          <a:xfrm>
            <a:off x="6644481" y="294494"/>
            <a:ext cx="3213894" cy="5688793"/>
          </a:xfrm>
          <a:prstGeom prst="rect">
            <a:avLst/>
          </a:prstGeom>
        </p:spPr>
      </p:pic>
      <p:pic>
        <p:nvPicPr>
          <p:cNvPr id="5" name="Picture 2" descr="Image result for ite logo png"/>
          <p:cNvPicPr>
            <a:picLocks noChangeAspect="1" noChangeArrowheads="1"/>
          </p:cNvPicPr>
          <p:nvPr/>
        </p:nvPicPr>
        <p:blipFill>
          <a:blip r:embed="rId4" cstate="print"/>
          <a:srcRect/>
          <a:stretch>
            <a:fillRect/>
          </a:stretch>
        </p:blipFill>
        <p:spPr bwMode="auto">
          <a:xfrm>
            <a:off x="11916212" y="6582212"/>
            <a:ext cx="275788" cy="2757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uFillTx/>
              </a:rPr>
              <a:t>Home page</a:t>
            </a:r>
            <a:endParaRPr lang="en-SG" b="1" dirty="0">
              <a:uFillTx/>
            </a:endParaRPr>
          </a:p>
        </p:txBody>
      </p:sp>
      <p:sp>
        <p:nvSpPr>
          <p:cNvPr id="4" name="Content Placeholder 3"/>
          <p:cNvSpPr>
            <a:spLocks noGrp="1"/>
          </p:cNvSpPr>
          <p:nvPr>
            <p:ph sz="half" idx="2"/>
          </p:nvPr>
        </p:nvSpPr>
        <p:spPr>
          <a:xfrm>
            <a:off x="1520952" y="1649336"/>
            <a:ext cx="4510732" cy="4751464"/>
          </a:xfrm>
        </p:spPr>
        <p:txBody>
          <a:bodyPr>
            <a:normAutofit lnSpcReduction="10000"/>
          </a:bodyPr>
          <a:lstStyle/>
          <a:p>
            <a:pPr>
              <a:buFont typeface="Courier New" panose="02070309020205020404" pitchFamily="49" charset="0"/>
              <a:buChar char="o"/>
            </a:pPr>
            <a:r>
              <a:rPr lang="en-US" dirty="0">
                <a:uFillTx/>
              </a:rPr>
              <a:t> In the home page, users can select the workout plan to check out interesting exercises the application offers that supports activities for different age groups</a:t>
            </a:r>
          </a:p>
          <a:p>
            <a:pPr>
              <a:buFont typeface="Courier New" panose="02070309020205020404" pitchFamily="49" charset="0"/>
              <a:buChar char="o"/>
            </a:pPr>
            <a:r>
              <a:rPr lang="en-US" dirty="0">
                <a:uFillTx/>
              </a:rPr>
              <a:t>They can select the steps counter to track and count their steps</a:t>
            </a:r>
          </a:p>
          <a:p>
            <a:pPr>
              <a:buFont typeface="Courier New" panose="02070309020205020404" pitchFamily="49" charset="0"/>
              <a:buChar char="o"/>
            </a:pPr>
            <a:r>
              <a:rPr lang="en-US" dirty="0">
                <a:uFillTx/>
              </a:rPr>
              <a:t>They can locate nearby hospital and polyclinics by using the location feature</a:t>
            </a:r>
          </a:p>
          <a:p>
            <a:pPr>
              <a:buFont typeface="Courier New" panose="02070309020205020404" pitchFamily="49" charset="0"/>
              <a:buChar char="o"/>
            </a:pPr>
            <a:r>
              <a:rPr lang="en-US" dirty="0">
                <a:uFillTx/>
              </a:rPr>
              <a:t>They can see different diet plans which can guide users on a weekly basis. This will give them better time and daily motivation to keep grinding on their diet schedule.</a:t>
            </a:r>
          </a:p>
          <a:p>
            <a:pPr>
              <a:buFont typeface="Wingdings" panose="05000000000000000000" pitchFamily="2" charset="2"/>
              <a:buChar char="v"/>
            </a:pPr>
            <a:endParaRPr lang="en-US" dirty="0">
              <a:uFillTx/>
            </a:endParaRPr>
          </a:p>
          <a:p>
            <a:pPr>
              <a:buFont typeface="Wingdings" panose="05000000000000000000" pitchFamily="2" charset="2"/>
              <a:buChar char="v"/>
            </a:pPr>
            <a:endParaRPr lang="en-SG" dirty="0">
              <a:uFillTx/>
            </a:endParaRPr>
          </a:p>
        </p:txBody>
      </p:sp>
      <p:pic>
        <p:nvPicPr>
          <p:cNvPr id="5"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pic>
        <p:nvPicPr>
          <p:cNvPr id="15" name="B9D4EFE5">
            <a:hlinkClick r:id="" action="ppaction://media"/>
          </p:cNvPr>
          <p:cNvPicPr>
            <a:picLocks noGrp="1" noChangeAspect="1"/>
          </p:cNvPicPr>
          <p:nvPr>
            <p:ph sz="quarter" idx="4"/>
            <a:videoFile r:link="rId1"/>
          </p:nvPr>
        </p:nvPicPr>
        <p:blipFill>
          <a:blip r:embed="rId4"/>
          <a:stretch>
            <a:fillRect/>
          </a:stretch>
        </p:blipFill>
        <p:spPr>
          <a:xfrm>
            <a:off x="7229082" y="1123189"/>
            <a:ext cx="3074415" cy="4611622"/>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6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uFillTx/>
              </a:rPr>
              <a:t>Application sections</a:t>
            </a:r>
          </a:p>
        </p:txBody>
      </p:sp>
      <p:pic>
        <p:nvPicPr>
          <p:cNvPr id="8" name="Content Placeholder 7"/>
          <p:cNvPicPr>
            <a:picLocks noGrp="1" noChangeAspect="1"/>
          </p:cNvPicPr>
          <p:nvPr>
            <p:ph sz="half" idx="2"/>
          </p:nvPr>
        </p:nvPicPr>
        <p:blipFill>
          <a:blip r:embed="rId2" cstate="print"/>
          <a:stretch>
            <a:fillRect/>
          </a:stretch>
        </p:blipFill>
        <p:spPr>
          <a:xfrm>
            <a:off x="7383610" y="338705"/>
            <a:ext cx="3281341" cy="5833495"/>
          </a:xfrm>
        </p:spPr>
      </p:pic>
      <p:sp>
        <p:nvSpPr>
          <p:cNvPr id="9" name="TextBox 8"/>
          <p:cNvSpPr txBox="1">
            <a:spLocks/>
          </p:cNvSpPr>
          <p:nvPr/>
        </p:nvSpPr>
        <p:spPr>
          <a:xfrm>
            <a:off x="1520951" y="1600200"/>
            <a:ext cx="4394074" cy="4401205"/>
          </a:xfrm>
          <a:prstGeom prst="rect">
            <a:avLst/>
          </a:prstGeom>
          <a:noFill/>
        </p:spPr>
        <p:txBody>
          <a:bodyPr wrap="square" rtlCol="0">
            <a:spAutoFit/>
          </a:bodyPr>
          <a:lstStyle/>
          <a:p>
            <a:r>
              <a:rPr lang="en-SG" sz="2800" dirty="0">
                <a:uFillTx/>
              </a:rPr>
              <a:t>In these page we will see the features that our application offers. This is where the users will be able to choose which of the features they would want to check out or find interesting. Users can also scroll down to sign out if they want to log in to a different account.</a:t>
            </a:r>
          </a:p>
        </p:txBody>
      </p:sp>
      <p:pic>
        <p:nvPicPr>
          <p:cNvPr id="5"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4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143000"/>
          </a:xfrm>
        </p:spPr>
        <p:txBody>
          <a:bodyPr/>
          <a:lstStyle/>
          <a:p>
            <a:r>
              <a:rPr lang="en-US" b="1" dirty="0">
                <a:uFillTx/>
              </a:rPr>
              <a:t>Roles &amp; Contributions of group members</a:t>
            </a:r>
          </a:p>
        </p:txBody>
      </p:sp>
      <p:sp>
        <p:nvSpPr>
          <p:cNvPr id="3" name="Content Placeholder 2"/>
          <p:cNvSpPr>
            <a:spLocks noGrp="1"/>
          </p:cNvSpPr>
          <p:nvPr>
            <p:ph idx="1"/>
          </p:nvPr>
        </p:nvSpPr>
        <p:spPr>
          <a:xfrm>
            <a:off x="1524000" y="1200149"/>
            <a:ext cx="9582150" cy="5267325"/>
          </a:xfrm>
        </p:spPr>
        <p:txBody>
          <a:bodyPr>
            <a:normAutofit lnSpcReduction="10000"/>
          </a:bodyPr>
          <a:lstStyle/>
          <a:p>
            <a:pPr marL="45720" indent="0">
              <a:buNone/>
            </a:pPr>
            <a:r>
              <a:rPr lang="en-US" sz="1800" b="1" u="sng" dirty="0">
                <a:uFillTx/>
              </a:rPr>
              <a:t>Daniel</a:t>
            </a:r>
          </a:p>
          <a:p>
            <a:pPr marL="45720" indent="0">
              <a:buNone/>
            </a:pPr>
            <a:r>
              <a:rPr lang="en-US" sz="1800" dirty="0">
                <a:uFillTx/>
              </a:rPr>
              <a:t>Project leader: Responsible for the main application, management of group members’ job scope, weekly updates, reports and submission of project on time/before dateline.</a:t>
            </a:r>
          </a:p>
          <a:p>
            <a:pPr marL="45720" indent="0">
              <a:buNone/>
            </a:pPr>
            <a:r>
              <a:rPr lang="en-US" sz="1800" dirty="0">
                <a:uFillTx/>
              </a:rPr>
              <a:t>Lead Programmer: Responsible for the entire application development of Healthees</a:t>
            </a:r>
          </a:p>
          <a:p>
            <a:pPr marL="45720" indent="0">
              <a:buNone/>
            </a:pPr>
            <a:r>
              <a:rPr lang="en-US" sz="1800" b="1" u="sng" dirty="0">
                <a:uFillTx/>
              </a:rPr>
              <a:t>Glenn</a:t>
            </a:r>
          </a:p>
          <a:p>
            <a:pPr marL="45720" indent="0">
              <a:buNone/>
            </a:pPr>
            <a:r>
              <a:rPr lang="en-US" sz="1800" dirty="0">
                <a:uFillTx/>
              </a:rPr>
              <a:t>Documenter: Responsible to prepare PowerPoint slides for presentations, monthly progress reports, design documents and writing a formal report for submission</a:t>
            </a:r>
          </a:p>
          <a:p>
            <a:pPr marL="45720" indent="0">
              <a:buNone/>
            </a:pPr>
            <a:r>
              <a:rPr lang="en-US" sz="1800" b="1" u="sng" dirty="0">
                <a:uFillTx/>
              </a:rPr>
              <a:t>Radhia</a:t>
            </a:r>
          </a:p>
          <a:p>
            <a:pPr marL="45720" indent="0">
              <a:buNone/>
            </a:pPr>
            <a:r>
              <a:rPr lang="en-US" sz="1800" dirty="0">
                <a:uFillTx/>
              </a:rPr>
              <a:t>Assistant Programmer: Responsible for the entire application development of Healthees</a:t>
            </a:r>
          </a:p>
          <a:p>
            <a:pPr marL="45720" indent="0">
              <a:buNone/>
            </a:pPr>
            <a:r>
              <a:rPr lang="en-US" sz="1800" b="1" u="sng" dirty="0">
                <a:uFillTx/>
              </a:rPr>
              <a:t>Carissa</a:t>
            </a:r>
          </a:p>
          <a:p>
            <a:pPr marL="45720" indent="0">
              <a:buNone/>
            </a:pPr>
            <a:r>
              <a:rPr lang="en-US" sz="1800" dirty="0">
                <a:uFillTx/>
              </a:rPr>
              <a:t>Assistant Programmer: Responsible for the entire application development of Healthees</a:t>
            </a:r>
          </a:p>
          <a:p>
            <a:pPr marL="45720" indent="0">
              <a:buNone/>
            </a:pPr>
            <a:r>
              <a:rPr lang="en-US" sz="1800" b="1" u="sng" dirty="0">
                <a:uFillTx/>
              </a:rPr>
              <a:t>Justin</a:t>
            </a:r>
          </a:p>
          <a:p>
            <a:pPr marL="45720" indent="0">
              <a:buNone/>
            </a:pPr>
            <a:r>
              <a:rPr lang="en-US" sz="1800" dirty="0">
                <a:uFillTx/>
              </a:rPr>
              <a:t>Assistant Programmer: Responsible for the entire application development of Healthees</a:t>
            </a:r>
          </a:p>
          <a:p>
            <a:pPr marL="45720" indent="0">
              <a:buNone/>
            </a:pPr>
            <a:endParaRPr lang="en-US" sz="1800" b="1" u="sng" dirty="0">
              <a:uFillTx/>
            </a:endParaRPr>
          </a:p>
          <a:p>
            <a:pPr marL="45720" indent="0">
              <a:buNone/>
            </a:pPr>
            <a:endParaRPr lang="en-US" sz="1800" dirty="0">
              <a:uFillTx/>
            </a:endParaRPr>
          </a:p>
          <a:p>
            <a:pPr marL="45720" indent="0">
              <a:buNone/>
            </a:pPr>
            <a:endParaRPr lang="en-US" sz="1600" u="sng" dirty="0">
              <a:uFillTx/>
            </a:endParaRPr>
          </a:p>
          <a:p>
            <a:pPr marL="45720" indent="0">
              <a:buNone/>
            </a:pPr>
            <a:endParaRPr lang="en-US" u="sng" dirty="0">
              <a:uFillTx/>
            </a:endParaRPr>
          </a:p>
        </p:txBody>
      </p:sp>
      <p:pic>
        <p:nvPicPr>
          <p:cNvPr id="4" name="Picture 2" descr="Image result for ite logo png"/>
          <p:cNvPicPr>
            <a:picLocks noChangeAspect="1" noChangeArrowheads="1"/>
          </p:cNvPicPr>
          <p:nvPr/>
        </p:nvPicPr>
        <p:blipFill>
          <a:blip r:embed="rId2" cstate="print"/>
          <a:srcRect/>
          <a:stretch>
            <a:fillRect/>
          </a:stretch>
        </p:blipFill>
        <p:spPr bwMode="auto">
          <a:xfrm>
            <a:off x="11916212" y="6582212"/>
            <a:ext cx="275788" cy="275788"/>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uFillTx/>
              </a:rPr>
              <a:t>USERS PROFILE</a:t>
            </a:r>
          </a:p>
        </p:txBody>
      </p:sp>
      <p:pic>
        <p:nvPicPr>
          <p:cNvPr id="12" name="Content Placeholder 11"/>
          <p:cNvPicPr>
            <a:picLocks noGrp="1" noChangeAspect="1"/>
          </p:cNvPicPr>
          <p:nvPr>
            <p:ph sz="half" idx="2"/>
          </p:nvPr>
        </p:nvPicPr>
        <p:blipFill>
          <a:blip r:embed="rId2" cstate="print"/>
          <a:stretch>
            <a:fillRect/>
          </a:stretch>
        </p:blipFill>
        <p:spPr>
          <a:xfrm>
            <a:off x="7145486" y="585743"/>
            <a:ext cx="3198664" cy="5686514"/>
          </a:xfrm>
        </p:spPr>
      </p:pic>
      <p:sp>
        <p:nvSpPr>
          <p:cNvPr id="9" name="TextBox 8"/>
          <p:cNvSpPr txBox="1">
            <a:spLocks/>
          </p:cNvSpPr>
          <p:nvPr/>
        </p:nvSpPr>
        <p:spPr>
          <a:xfrm>
            <a:off x="1520951" y="1600200"/>
            <a:ext cx="4394074" cy="4924425"/>
          </a:xfrm>
          <a:prstGeom prst="rect">
            <a:avLst/>
          </a:prstGeom>
          <a:noFill/>
        </p:spPr>
        <p:txBody>
          <a:bodyPr wrap="square" rtlCol="0">
            <a:spAutoFit/>
          </a:bodyPr>
          <a:lstStyle/>
          <a:p>
            <a:pPr marL="342900" indent="-342900">
              <a:buFont typeface="Courier New" panose="02070309020205020404" pitchFamily="49" charset="0"/>
              <a:buChar char="o"/>
            </a:pPr>
            <a:r>
              <a:rPr lang="en-US" sz="2600" dirty="0">
                <a:uFillTx/>
              </a:rPr>
              <a:t>At the top right corner there is an icon that can edit the user’s account particulars, they can edit their profile picture and update their personal details</a:t>
            </a:r>
          </a:p>
          <a:p>
            <a:pPr marL="342900" indent="-342900">
              <a:buFont typeface="Courier New" panose="02070309020205020404" pitchFamily="49" charset="0"/>
              <a:buChar char="o"/>
            </a:pPr>
            <a:r>
              <a:rPr lang="en-US" sz="2600" dirty="0">
                <a:uFillTx/>
              </a:rPr>
              <a:t>They can also update additional information such as their gender, marital status and residential type</a:t>
            </a:r>
          </a:p>
          <a:p>
            <a:pPr marL="342900" indent="-342900">
              <a:buFont typeface="Wingdings" panose="05000000000000000000" pitchFamily="2" charset="2"/>
              <a:buChar char="v"/>
            </a:pPr>
            <a:endParaRPr lang="en-US" sz="2600" dirty="0">
              <a:uFillTx/>
            </a:endParaRPr>
          </a:p>
          <a:p>
            <a:endParaRPr lang="en-SG" sz="2800" dirty="0">
              <a:uFillTx/>
            </a:endParaRPr>
          </a:p>
        </p:txBody>
      </p:sp>
      <p:pic>
        <p:nvPicPr>
          <p:cNvPr id="5"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uFillTx/>
              </a:rPr>
              <a:t>Emergency button</a:t>
            </a:r>
          </a:p>
        </p:txBody>
      </p:sp>
      <p:sp>
        <p:nvSpPr>
          <p:cNvPr id="9" name="TextBox 8"/>
          <p:cNvSpPr txBox="1">
            <a:spLocks/>
          </p:cNvSpPr>
          <p:nvPr/>
        </p:nvSpPr>
        <p:spPr>
          <a:xfrm>
            <a:off x="1520951" y="1600200"/>
            <a:ext cx="4394074" cy="5601533"/>
          </a:xfrm>
          <a:prstGeom prst="rect">
            <a:avLst/>
          </a:prstGeom>
          <a:noFill/>
        </p:spPr>
        <p:txBody>
          <a:bodyPr wrap="square" rtlCol="0">
            <a:spAutoFit/>
          </a:bodyPr>
          <a:lstStyle/>
          <a:p>
            <a:pPr marL="342900" indent="-342900">
              <a:buFont typeface="Courier New" panose="02070309020205020404" pitchFamily="49" charset="0"/>
              <a:buChar char="o"/>
            </a:pPr>
            <a:r>
              <a:rPr lang="en-US" dirty="0">
                <a:uFillTx/>
              </a:rPr>
              <a:t>At the home page, there will be a emergency button at the bottom right corner.</a:t>
            </a:r>
          </a:p>
          <a:p>
            <a:pPr marL="342900" indent="-342900">
              <a:buFont typeface="Courier New" panose="02070309020205020404" pitchFamily="49" charset="0"/>
              <a:buChar char="o"/>
            </a:pPr>
            <a:r>
              <a:rPr lang="en-US" dirty="0">
                <a:uFillTx/>
              </a:rPr>
              <a:t>The emergency button is used to call 995 if there is any emergency that is happening in the scene. </a:t>
            </a:r>
          </a:p>
          <a:p>
            <a:pPr marL="342900" indent="-342900">
              <a:buFont typeface="Courier New" panose="02070309020205020404" pitchFamily="49" charset="0"/>
              <a:buChar char="o"/>
            </a:pPr>
            <a:r>
              <a:rPr lang="en-US" dirty="0">
                <a:uFillTx/>
              </a:rPr>
              <a:t>This benefit for people who are using the application or if they felt like they don’t know the number, they can use the emergency button to call.</a:t>
            </a:r>
          </a:p>
          <a:p>
            <a:pPr marL="342900" indent="-342900">
              <a:buFont typeface="Courier New" panose="02070309020205020404" pitchFamily="49" charset="0"/>
              <a:buChar char="o"/>
            </a:pPr>
            <a:r>
              <a:rPr lang="en-US" dirty="0">
                <a:uFillTx/>
              </a:rPr>
              <a:t>After pressing, they will show a dialog asking if you really want to call the emergency. </a:t>
            </a:r>
          </a:p>
          <a:p>
            <a:pPr marL="342900" indent="-342900">
              <a:buFont typeface="Courier New" panose="02070309020205020404" pitchFamily="49" charset="0"/>
              <a:buChar char="o"/>
            </a:pPr>
            <a:r>
              <a:rPr lang="en-US" dirty="0">
                <a:uFillTx/>
              </a:rPr>
              <a:t>Incase if anyone accidentally press the emergency button, the dialog will ask one more time if that person really wants to call the emergency.</a:t>
            </a:r>
          </a:p>
          <a:p>
            <a:pPr marL="342900" indent="-342900">
              <a:buFont typeface="Wingdings" panose="05000000000000000000" pitchFamily="2" charset="2"/>
              <a:buChar char="v"/>
            </a:pPr>
            <a:endParaRPr lang="en-US" sz="2400" dirty="0">
              <a:uFillTx/>
            </a:endParaRPr>
          </a:p>
          <a:p>
            <a:endParaRPr lang="en-SG" sz="2800" dirty="0">
              <a:uFillTx/>
            </a:endParaRPr>
          </a:p>
        </p:txBody>
      </p:sp>
      <p:pic>
        <p:nvPicPr>
          <p:cNvPr id="5"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pic>
        <p:nvPicPr>
          <p:cNvPr id="10" name="Screen Recording 9">
            <a:hlinkClick r:id="" action="ppaction://media"/>
          </p:cNvPr>
          <p:cNvPicPr>
            <a:picLocks noGrp="1" noChangeAspect="1"/>
          </p:cNvPicPr>
          <p:nvPr>
            <p:ph sz="half" idx="2"/>
            <a:videoFile r:link="rId1"/>
          </p:nvPr>
        </p:nvPicPr>
        <p:blipFill>
          <a:blip r:embed="rId4"/>
          <a:stretch>
            <a:fillRect/>
          </a:stretch>
        </p:blipFill>
        <p:spPr>
          <a:xfrm>
            <a:off x="7453427" y="1178011"/>
            <a:ext cx="2765228" cy="491901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5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uFillTx/>
              </a:rPr>
              <a:t>BMI Calculator</a:t>
            </a:r>
          </a:p>
        </p:txBody>
      </p:sp>
      <p:pic>
        <p:nvPicPr>
          <p:cNvPr id="5" name="Content Placeholder 4"/>
          <p:cNvPicPr>
            <a:picLocks noGrp="1" noChangeAspect="1"/>
          </p:cNvPicPr>
          <p:nvPr>
            <p:ph sz="half" idx="2"/>
          </p:nvPr>
        </p:nvPicPr>
        <p:blipFill>
          <a:blip r:embed="rId2" cstate="print"/>
          <a:stretch>
            <a:fillRect/>
          </a:stretch>
        </p:blipFill>
        <p:spPr>
          <a:xfrm>
            <a:off x="7402661" y="457200"/>
            <a:ext cx="3179614" cy="5652647"/>
          </a:xfrm>
        </p:spPr>
      </p:pic>
      <p:sp>
        <p:nvSpPr>
          <p:cNvPr id="9" name="TextBox 8"/>
          <p:cNvSpPr txBox="1">
            <a:spLocks/>
          </p:cNvSpPr>
          <p:nvPr/>
        </p:nvSpPr>
        <p:spPr>
          <a:xfrm>
            <a:off x="1520951" y="1600200"/>
            <a:ext cx="4394074" cy="4832092"/>
          </a:xfrm>
          <a:prstGeom prst="rect">
            <a:avLst/>
          </a:prstGeom>
          <a:noFill/>
        </p:spPr>
        <p:txBody>
          <a:bodyPr wrap="square" rtlCol="0">
            <a:spAutoFit/>
          </a:bodyPr>
          <a:lstStyle/>
          <a:p>
            <a:pPr marL="342900" indent="-342900">
              <a:buFont typeface="Courier New" panose="02070309020205020404" pitchFamily="49" charset="0"/>
              <a:buChar char="o"/>
            </a:pPr>
            <a:r>
              <a:rPr lang="en-US" sz="2200" dirty="0">
                <a:uFillTx/>
              </a:rPr>
              <a:t>Users can use this to calculate and determine their BMI.</a:t>
            </a:r>
          </a:p>
          <a:p>
            <a:pPr marL="342900" indent="-342900">
              <a:buFont typeface="Courier New" panose="02070309020205020404" pitchFamily="49" charset="0"/>
              <a:buChar char="o"/>
            </a:pPr>
            <a:r>
              <a:rPr lang="en-US" sz="2200" dirty="0">
                <a:uFillTx/>
              </a:rPr>
              <a:t>Once they entered their height(cm) and weight(kg) they can select the calculate button and their BMI result will be displayed below</a:t>
            </a:r>
          </a:p>
          <a:p>
            <a:pPr marL="342900" indent="-342900">
              <a:buFont typeface="Courier New" panose="02070309020205020404" pitchFamily="49" charset="0"/>
              <a:buChar char="o"/>
            </a:pPr>
            <a:r>
              <a:rPr lang="en-US" sz="2200" dirty="0">
                <a:uFillTx/>
              </a:rPr>
              <a:t>There are 3 types of results, underweight, average and overweight. Users can then identify what kind of exercise they have to do and head to the diet and workout plans to set up their workout schedule.</a:t>
            </a:r>
            <a:endParaRPr lang="en-SG" sz="2200" dirty="0">
              <a:uFillTx/>
            </a:endParaRPr>
          </a:p>
        </p:txBody>
      </p:sp>
      <p:pic>
        <p:nvPicPr>
          <p:cNvPr id="6"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1627" y="457200"/>
            <a:ext cx="9144000" cy="1143000"/>
          </a:xfrm>
        </p:spPr>
        <p:txBody>
          <a:bodyPr/>
          <a:lstStyle/>
          <a:p>
            <a:r>
              <a:rPr lang="en-US" b="1" dirty="0">
                <a:uFillTx/>
              </a:rPr>
              <a:t>Workout plan</a:t>
            </a:r>
            <a:endParaRPr lang="en-SG" b="1" dirty="0">
              <a:uFillTx/>
            </a:endParaRPr>
          </a:p>
        </p:txBody>
      </p:sp>
      <p:pic>
        <p:nvPicPr>
          <p:cNvPr id="8" name="Content Placeholder 7"/>
          <p:cNvPicPr>
            <a:picLocks noGrp="1" noChangeAspect="1"/>
          </p:cNvPicPr>
          <p:nvPr>
            <p:ph sz="half" idx="2"/>
          </p:nvPr>
        </p:nvPicPr>
        <p:blipFill>
          <a:blip r:embed="rId3" cstate="print"/>
          <a:stretch>
            <a:fillRect/>
          </a:stretch>
        </p:blipFill>
        <p:spPr>
          <a:xfrm>
            <a:off x="5222586" y="1719743"/>
            <a:ext cx="2120665" cy="3770074"/>
          </a:xfrm>
        </p:spPr>
      </p:pic>
      <p:pic>
        <p:nvPicPr>
          <p:cNvPr id="10" name="Content Placeholder 9"/>
          <p:cNvPicPr>
            <a:picLocks noGrp="1" noChangeAspect="1"/>
          </p:cNvPicPr>
          <p:nvPr>
            <p:ph sz="quarter" idx="4"/>
          </p:nvPr>
        </p:nvPicPr>
        <p:blipFill>
          <a:blip r:embed="rId4" cstate="print"/>
          <a:stretch>
            <a:fillRect/>
          </a:stretch>
        </p:blipFill>
        <p:spPr>
          <a:xfrm>
            <a:off x="7497247" y="1719744"/>
            <a:ext cx="2120666" cy="3770074"/>
          </a:xfrm>
        </p:spPr>
      </p:pic>
      <p:sp>
        <p:nvSpPr>
          <p:cNvPr id="11" name="Content Placeholder 3"/>
          <p:cNvSpPr txBox="1">
            <a:spLocks/>
          </p:cNvSpPr>
          <p:nvPr/>
        </p:nvSpPr>
        <p:spPr>
          <a:xfrm>
            <a:off x="291627" y="1608044"/>
            <a:ext cx="4510732" cy="4751464"/>
          </a:xfrm>
          <a:prstGeom prst="rect">
            <a:avLst/>
          </a:prstGeom>
        </p:spPr>
        <p:txBody>
          <a:bodyPr vert="horz" lIns="91440" tIns="45720" rIns="91440" bIns="45720" rtlCol="0">
            <a:normAutofit fontScale="85000" lnSpcReduction="10000"/>
          </a:bodyPr>
          <a:lst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uFillTx/>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uFillTx/>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uFillTx/>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9pPr>
          </a:lstStyle>
          <a:p>
            <a:pPr>
              <a:buFont typeface="Courier New" panose="02070309020205020404" pitchFamily="49" charset="0"/>
              <a:buChar char="o"/>
            </a:pPr>
            <a:r>
              <a:rPr lang="en-US" dirty="0">
                <a:uFillTx/>
              </a:rPr>
              <a:t> In the workout plan section, users can choose from different types of exercises, from three different age groups and it also has an average and overweight workouts</a:t>
            </a:r>
          </a:p>
          <a:p>
            <a:pPr>
              <a:buFont typeface="Courier New" panose="02070309020205020404" pitchFamily="49" charset="0"/>
              <a:buChar char="o"/>
            </a:pPr>
            <a:r>
              <a:rPr lang="en-US" dirty="0">
                <a:uFillTx/>
              </a:rPr>
              <a:t> Kids and adult exercises offers more difficult training and requires more energy to be spent to keep them active and fit</a:t>
            </a:r>
          </a:p>
          <a:p>
            <a:pPr>
              <a:buFont typeface="Courier New" panose="02070309020205020404" pitchFamily="49" charset="0"/>
              <a:buChar char="o"/>
            </a:pPr>
            <a:r>
              <a:rPr lang="en-US" dirty="0">
                <a:uFillTx/>
              </a:rPr>
              <a:t> For the seniors, however, will have more stretching and will focus more on joint exercise to keep them flexible and agile so that they will not feel joint pain. We also provide a schedule for their workout plan.</a:t>
            </a:r>
          </a:p>
          <a:p>
            <a:pPr>
              <a:buFont typeface="Courier New" panose="02070309020205020404" pitchFamily="49" charset="0"/>
              <a:buChar char="o"/>
            </a:pPr>
            <a:r>
              <a:rPr lang="en-US" dirty="0">
                <a:uFillTx/>
              </a:rPr>
              <a:t>It has an average workout plan which can help users workout and stay fit</a:t>
            </a:r>
          </a:p>
          <a:p>
            <a:pPr>
              <a:buFont typeface="Courier New" panose="02070309020205020404" pitchFamily="49" charset="0"/>
              <a:buChar char="o"/>
            </a:pPr>
            <a:r>
              <a:rPr lang="en-US" dirty="0">
                <a:uFillTx/>
              </a:rPr>
              <a:t>It also has an overweight workout plan which has a more rigorous training guide  which helps overweight and obese people to start losing weight. </a:t>
            </a:r>
          </a:p>
          <a:p>
            <a:pPr>
              <a:buFont typeface="Wingdings" panose="05000000000000000000" pitchFamily="2" charset="2"/>
              <a:buChar char="v"/>
            </a:pPr>
            <a:endParaRPr lang="en-US" dirty="0">
              <a:uFillTx/>
            </a:endParaRPr>
          </a:p>
          <a:p>
            <a:pPr>
              <a:buFont typeface="Wingdings" panose="05000000000000000000" pitchFamily="2" charset="2"/>
              <a:buChar char="v"/>
            </a:pPr>
            <a:endParaRPr lang="en-SG" dirty="0">
              <a:uFillTx/>
            </a:endParaRPr>
          </a:p>
        </p:txBody>
      </p:sp>
      <p:sp>
        <p:nvSpPr>
          <p:cNvPr id="13" name="Arrow: U-Turn 12"/>
          <p:cNvSpPr>
            <a:spLocks/>
          </p:cNvSpPr>
          <p:nvPr/>
        </p:nvSpPr>
        <p:spPr>
          <a:xfrm>
            <a:off x="6096000" y="1149292"/>
            <a:ext cx="1756095" cy="450908"/>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14" name="Arrow: U-Turn 13"/>
          <p:cNvSpPr>
            <a:spLocks/>
          </p:cNvSpPr>
          <p:nvPr/>
        </p:nvSpPr>
        <p:spPr>
          <a:xfrm>
            <a:off x="8557580" y="1166846"/>
            <a:ext cx="1756095" cy="450908"/>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pic>
        <p:nvPicPr>
          <p:cNvPr id="9" name="Picture 2" descr="Image result for ite logo png"/>
          <p:cNvPicPr>
            <a:picLocks noChangeAspect="1" noChangeArrowheads="1"/>
          </p:cNvPicPr>
          <p:nvPr/>
        </p:nvPicPr>
        <p:blipFill>
          <a:blip r:embed="rId5" cstate="print"/>
          <a:srcRect/>
          <a:stretch>
            <a:fillRect/>
          </a:stretch>
        </p:blipFill>
        <p:spPr bwMode="auto">
          <a:xfrm>
            <a:off x="11916212" y="6582212"/>
            <a:ext cx="275788" cy="275788"/>
          </a:xfrm>
          <a:prstGeom prst="rect">
            <a:avLst/>
          </a:prstGeom>
          <a:noFill/>
        </p:spPr>
      </p:pic>
      <p:pic>
        <p:nvPicPr>
          <p:cNvPr id="6" name="B9FD0B57">
            <a:hlinkClick r:id="" action="ppaction://media"/>
          </p:cNvPr>
          <p:cNvPicPr>
            <a:picLocks noChangeAspect="1"/>
          </p:cNvPicPr>
          <p:nvPr>
            <a:videoFile r:link="rId1"/>
          </p:nvPr>
        </p:nvPicPr>
        <p:blipFill>
          <a:blip r:embed="rId6"/>
          <a:stretch>
            <a:fillRect/>
          </a:stretch>
        </p:blipFill>
        <p:spPr>
          <a:xfrm>
            <a:off x="9771908" y="1525848"/>
            <a:ext cx="2228413" cy="3963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109728"/>
            <a:ext cx="9144000" cy="1143000"/>
          </a:xfrm>
        </p:spPr>
        <p:txBody>
          <a:bodyPr/>
          <a:lstStyle/>
          <a:p>
            <a:r>
              <a:rPr lang="en-SG" b="1" dirty="0">
                <a:uFillTx/>
              </a:rPr>
              <a:t>Diet Plan </a:t>
            </a:r>
          </a:p>
        </p:txBody>
      </p:sp>
      <p:sp>
        <p:nvSpPr>
          <p:cNvPr id="10" name="Content Placeholder 9"/>
          <p:cNvSpPr>
            <a:spLocks noGrp="1"/>
          </p:cNvSpPr>
          <p:nvPr>
            <p:ph sz="half" idx="2"/>
          </p:nvPr>
        </p:nvSpPr>
        <p:spPr>
          <a:xfrm>
            <a:off x="301752" y="1156063"/>
            <a:ext cx="4590288" cy="5116721"/>
          </a:xfrm>
        </p:spPr>
        <p:txBody>
          <a:bodyPr>
            <a:normAutofit/>
          </a:bodyPr>
          <a:lstStyle/>
          <a:p>
            <a:pPr>
              <a:buFont typeface="Courier New" panose="02070309020205020404" pitchFamily="49" charset="0"/>
              <a:buChar char="o"/>
            </a:pPr>
            <a:r>
              <a:rPr lang="en-SG" sz="2200" dirty="0">
                <a:uFillTx/>
              </a:rPr>
              <a:t>In the diet plan section, users can plan their diet ahead of time so that they would be more organized. Hence, they will be more motivated to follow their schedule</a:t>
            </a:r>
          </a:p>
          <a:p>
            <a:pPr>
              <a:buFont typeface="Courier New" panose="02070309020205020404" pitchFamily="49" charset="0"/>
              <a:buChar char="o"/>
            </a:pPr>
            <a:r>
              <a:rPr lang="en-SG" sz="2200" dirty="0">
                <a:uFillTx/>
              </a:rPr>
              <a:t>In the lose weight program, they will have a guide on how to lose weight by controlling their food intake and what kind of food type they will be eating</a:t>
            </a:r>
          </a:p>
          <a:p>
            <a:pPr>
              <a:buFont typeface="Courier New" panose="02070309020205020404" pitchFamily="49" charset="0"/>
              <a:buChar char="o"/>
            </a:pPr>
            <a:r>
              <a:rPr lang="en-SG" sz="2200" dirty="0">
                <a:uFillTx/>
              </a:rPr>
              <a:t>In the healthy diet program, they will have a guide on what to eat to have a healthy diet which can help them maintain their fitness level </a:t>
            </a:r>
          </a:p>
        </p:txBody>
      </p:sp>
      <p:pic>
        <p:nvPicPr>
          <p:cNvPr id="11" name="Picture 10"/>
          <p:cNvPicPr>
            <a:picLocks noChangeAspect="1"/>
          </p:cNvPicPr>
          <p:nvPr/>
        </p:nvPicPr>
        <p:blipFill>
          <a:blip r:embed="rId2"/>
          <a:stretch>
            <a:fillRect/>
          </a:stretch>
        </p:blipFill>
        <p:spPr>
          <a:xfrm>
            <a:off x="5511355" y="1045294"/>
            <a:ext cx="2681669" cy="4767412"/>
          </a:xfrm>
          <a:prstGeom prst="rect">
            <a:avLst/>
          </a:prstGeom>
        </p:spPr>
      </p:pic>
      <p:pic>
        <p:nvPicPr>
          <p:cNvPr id="13" name="Picture 12"/>
          <p:cNvPicPr>
            <a:picLocks noChangeAspect="1"/>
          </p:cNvPicPr>
          <p:nvPr/>
        </p:nvPicPr>
        <p:blipFill>
          <a:blip r:embed="rId3" cstate="print"/>
          <a:stretch>
            <a:fillRect/>
          </a:stretch>
        </p:blipFill>
        <p:spPr>
          <a:xfrm>
            <a:off x="8475154" y="1045294"/>
            <a:ext cx="2681669" cy="476741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4617" y="406867"/>
            <a:ext cx="9144000" cy="1143000"/>
          </a:xfrm>
        </p:spPr>
        <p:txBody>
          <a:bodyPr>
            <a:normAutofit/>
          </a:bodyPr>
          <a:lstStyle/>
          <a:p>
            <a:r>
              <a:rPr lang="en-US" sz="3200" b="1" dirty="0">
                <a:uFillTx/>
              </a:rPr>
              <a:t>Weight programs</a:t>
            </a:r>
            <a:endParaRPr lang="en-SG" sz="3200" b="1" dirty="0">
              <a:uFillTx/>
            </a:endParaRPr>
          </a:p>
        </p:txBody>
      </p:sp>
      <p:pic>
        <p:nvPicPr>
          <p:cNvPr id="12" name="Content Placeholder 11"/>
          <p:cNvPicPr>
            <a:picLocks noGrp="1" noChangeAspect="1"/>
          </p:cNvPicPr>
          <p:nvPr>
            <p:ph sz="half" idx="2"/>
          </p:nvPr>
        </p:nvPicPr>
        <p:blipFill>
          <a:blip r:embed="rId2" cstate="print"/>
          <a:stretch>
            <a:fillRect/>
          </a:stretch>
        </p:blipFill>
        <p:spPr>
          <a:xfrm>
            <a:off x="5550454" y="853657"/>
            <a:ext cx="2897260" cy="5150686"/>
          </a:xfrm>
        </p:spPr>
      </p:pic>
      <p:pic>
        <p:nvPicPr>
          <p:cNvPr id="14" name="Content Placeholder 13"/>
          <p:cNvPicPr>
            <a:picLocks noGrp="1" noChangeAspect="1"/>
          </p:cNvPicPr>
          <p:nvPr>
            <p:ph sz="quarter" idx="4"/>
          </p:nvPr>
        </p:nvPicPr>
        <p:blipFill>
          <a:blip r:embed="rId3" cstate="print"/>
          <a:stretch>
            <a:fillRect/>
          </a:stretch>
        </p:blipFill>
        <p:spPr>
          <a:xfrm>
            <a:off x="8600672" y="853657"/>
            <a:ext cx="2897259" cy="5150685"/>
          </a:xfrm>
        </p:spPr>
      </p:pic>
      <p:sp>
        <p:nvSpPr>
          <p:cNvPr id="15" name="TextBox 14"/>
          <p:cNvSpPr txBox="1">
            <a:spLocks/>
          </p:cNvSpPr>
          <p:nvPr/>
        </p:nvSpPr>
        <p:spPr>
          <a:xfrm>
            <a:off x="444617" y="1549867"/>
            <a:ext cx="4394074" cy="4708981"/>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uFillTx/>
              </a:rPr>
              <a:t>In the weight program, users can plan their schedule ahead of time as the application provides a weekly organized schedule</a:t>
            </a:r>
          </a:p>
          <a:p>
            <a:pPr marL="342900" indent="-342900">
              <a:buFont typeface="Courier New" panose="02070309020205020404" pitchFamily="49" charset="0"/>
              <a:buChar char="o"/>
            </a:pPr>
            <a:r>
              <a:rPr lang="en-US" sz="2000" dirty="0">
                <a:uFillTx/>
              </a:rPr>
              <a:t>It offers a 12-weeks weight control program, we feel that this can impact and change the user’s diet as it can motivate them what to do and perform on a daily basis</a:t>
            </a:r>
          </a:p>
          <a:p>
            <a:pPr marL="342900" indent="-342900">
              <a:buFont typeface="Courier New" panose="02070309020205020404" pitchFamily="49" charset="0"/>
              <a:buChar char="o"/>
            </a:pPr>
            <a:r>
              <a:rPr lang="en-US" sz="2000" dirty="0">
                <a:uFillTx/>
              </a:rPr>
              <a:t>If the user wants to access it quickly without opening the application, they can download the weight program in to their phone by pressing the ‘download all 12 weeks’ link below.</a:t>
            </a:r>
            <a:endParaRPr lang="en-SG" sz="2800" dirty="0">
              <a:uFillTx/>
            </a:endParaRPr>
          </a:p>
        </p:txBody>
      </p:sp>
      <p:pic>
        <p:nvPicPr>
          <p:cNvPr id="8" name="Picture 2" descr="Image result for ite logo png"/>
          <p:cNvPicPr>
            <a:picLocks noChangeAspect="1" noChangeArrowheads="1"/>
          </p:cNvPicPr>
          <p:nvPr/>
        </p:nvPicPr>
        <p:blipFill>
          <a:blip r:embed="rId4" cstate="print"/>
          <a:srcRect/>
          <a:stretch>
            <a:fillRect/>
          </a:stretch>
        </p:blipFill>
        <p:spPr bwMode="auto">
          <a:xfrm>
            <a:off x="11916212" y="6582212"/>
            <a:ext cx="275788" cy="275788"/>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566" y="609250"/>
            <a:ext cx="9144000" cy="1143000"/>
          </a:xfrm>
        </p:spPr>
        <p:txBody>
          <a:bodyPr/>
          <a:lstStyle/>
          <a:p>
            <a:r>
              <a:rPr lang="en-SG" b="1" dirty="0">
                <a:uFillTx/>
              </a:rPr>
              <a:t>programmes</a:t>
            </a:r>
          </a:p>
        </p:txBody>
      </p:sp>
      <p:sp>
        <p:nvSpPr>
          <p:cNvPr id="4" name="Content Placeholder 3"/>
          <p:cNvSpPr>
            <a:spLocks noGrp="1"/>
          </p:cNvSpPr>
          <p:nvPr>
            <p:ph sz="half" idx="2"/>
          </p:nvPr>
        </p:nvSpPr>
        <p:spPr>
          <a:xfrm>
            <a:off x="562566" y="1752250"/>
            <a:ext cx="4689194" cy="4539642"/>
          </a:xfrm>
        </p:spPr>
        <p:txBody>
          <a:bodyPr>
            <a:normAutofit lnSpcReduction="10000"/>
          </a:bodyPr>
          <a:lstStyle/>
          <a:p>
            <a:pPr>
              <a:buFont typeface="Courier New" panose="02070309020205020404" pitchFamily="49" charset="0"/>
              <a:buChar char="o"/>
            </a:pPr>
            <a:r>
              <a:rPr lang="en-SG" dirty="0">
                <a:uFillTx/>
              </a:rPr>
              <a:t>The programmes section of the application allows users to see the description of a variety of different types of activities that they can participate in different locations</a:t>
            </a:r>
          </a:p>
          <a:p>
            <a:pPr>
              <a:buFont typeface="Courier New" panose="02070309020205020404" pitchFamily="49" charset="0"/>
              <a:buChar char="o"/>
            </a:pPr>
            <a:r>
              <a:rPr lang="en-SG" dirty="0">
                <a:uFillTx/>
              </a:rPr>
              <a:t>Users can see the locations of where each activity is being held by selecting the location button </a:t>
            </a:r>
          </a:p>
          <a:p>
            <a:pPr>
              <a:buFont typeface="Courier New" panose="02070309020205020404" pitchFamily="49" charset="0"/>
              <a:buChar char="o"/>
            </a:pPr>
            <a:r>
              <a:rPr lang="en-SG" dirty="0">
                <a:uFillTx/>
              </a:rPr>
              <a:t>They can also see the specific date &amp; time of when the activities will commence</a:t>
            </a:r>
          </a:p>
          <a:p>
            <a:pPr>
              <a:buFont typeface="Courier New" panose="02070309020205020404" pitchFamily="49" charset="0"/>
              <a:buChar char="o"/>
            </a:pPr>
            <a:r>
              <a:rPr lang="en-SG" dirty="0">
                <a:uFillTx/>
              </a:rPr>
              <a:t>We feel that this can help users relax and be active at the same time which will help them keep motivated</a:t>
            </a:r>
          </a:p>
          <a:p>
            <a:pPr>
              <a:buFont typeface="Courier New" panose="02070309020205020404" pitchFamily="49" charset="0"/>
              <a:buChar char="o"/>
            </a:pPr>
            <a:endParaRPr lang="en-SG" dirty="0">
              <a:uFillTx/>
            </a:endParaRPr>
          </a:p>
        </p:txBody>
      </p:sp>
      <p:pic>
        <p:nvPicPr>
          <p:cNvPr id="11"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pic>
        <p:nvPicPr>
          <p:cNvPr id="3" name="Screen Recording 2">
            <a:hlinkClick r:id="" action="ppaction://media"/>
          </p:cNvPr>
          <p:cNvPicPr>
            <a:picLocks noChangeAspect="1"/>
          </p:cNvPicPr>
          <p:nvPr>
            <a:videoFile r:link="rId1"/>
          </p:nvPr>
        </p:nvPicPr>
        <p:blipFill>
          <a:blip r:embed="rId4"/>
          <a:stretch>
            <a:fillRect/>
          </a:stretch>
        </p:blipFill>
        <p:spPr>
          <a:xfrm>
            <a:off x="7421956" y="975518"/>
            <a:ext cx="2759075" cy="4906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uFillTx/>
              </a:rPr>
              <a:t>Booking an appointment</a:t>
            </a:r>
          </a:p>
        </p:txBody>
      </p:sp>
      <p:pic>
        <p:nvPicPr>
          <p:cNvPr id="6" name="Content Placeholder 5"/>
          <p:cNvPicPr>
            <a:picLocks noGrp="1" noChangeAspect="1"/>
          </p:cNvPicPr>
          <p:nvPr>
            <p:ph sz="half" idx="2"/>
          </p:nvPr>
        </p:nvPicPr>
        <p:blipFill>
          <a:blip r:embed="rId2" cstate="print"/>
          <a:stretch>
            <a:fillRect/>
          </a:stretch>
        </p:blipFill>
        <p:spPr>
          <a:xfrm>
            <a:off x="7536011" y="337518"/>
            <a:ext cx="3303440" cy="5872782"/>
          </a:xfrm>
        </p:spPr>
      </p:pic>
      <p:sp>
        <p:nvSpPr>
          <p:cNvPr id="9" name="TextBox 8"/>
          <p:cNvSpPr txBox="1">
            <a:spLocks/>
          </p:cNvSpPr>
          <p:nvPr/>
        </p:nvSpPr>
        <p:spPr>
          <a:xfrm>
            <a:off x="1520951" y="1600200"/>
            <a:ext cx="4394074" cy="5139869"/>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uFillTx/>
              </a:rPr>
              <a:t>Users can book an appointment by logging in using their Sing Pass account.</a:t>
            </a:r>
          </a:p>
          <a:p>
            <a:pPr marL="342900" indent="-342900">
              <a:buFont typeface="Courier New" panose="02070309020205020404" pitchFamily="49" charset="0"/>
              <a:buChar char="o"/>
            </a:pPr>
            <a:r>
              <a:rPr lang="en-US" sz="2000" dirty="0">
                <a:uFillTx/>
              </a:rPr>
              <a:t>They would be able to see upcoming, missed and open reserved appointments.</a:t>
            </a:r>
          </a:p>
          <a:p>
            <a:pPr marL="342900" indent="-342900">
              <a:buFont typeface="Courier New" panose="02070309020205020404" pitchFamily="49" charset="0"/>
              <a:buChar char="o"/>
            </a:pPr>
            <a:r>
              <a:rPr lang="en-US" sz="2000" dirty="0">
                <a:uFillTx/>
              </a:rPr>
              <a:t>They can also press the make new appointment button to create a new reservation</a:t>
            </a:r>
          </a:p>
          <a:p>
            <a:pPr marL="342900" indent="-342900">
              <a:buFont typeface="Courier New" panose="02070309020205020404" pitchFamily="49" charset="0"/>
              <a:buChar char="o"/>
            </a:pPr>
            <a:r>
              <a:rPr lang="en-US" sz="2000" dirty="0">
                <a:uFillTx/>
              </a:rPr>
              <a:t>Users can select the hospital and polyclinics they prefer</a:t>
            </a:r>
          </a:p>
          <a:p>
            <a:pPr marL="342900" indent="-342900">
              <a:buFont typeface="Courier New" panose="02070309020205020404" pitchFamily="49" charset="0"/>
              <a:buChar char="o"/>
            </a:pPr>
            <a:r>
              <a:rPr lang="en-US" sz="2000" dirty="0">
                <a:uFillTx/>
              </a:rPr>
              <a:t>They can also select the specific date and time which can help them and be able to find a suitable timing to their schedule.</a:t>
            </a:r>
          </a:p>
          <a:p>
            <a:endParaRPr lang="en-SG" sz="2800" dirty="0">
              <a:uFillTx/>
            </a:endParaRPr>
          </a:p>
        </p:txBody>
      </p:sp>
      <p:pic>
        <p:nvPicPr>
          <p:cNvPr id="5"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uFillTx/>
              </a:rPr>
              <a:t>Payment for the appointment</a:t>
            </a:r>
            <a:endParaRPr lang="en-SG" b="1" dirty="0">
              <a:uFillTx/>
            </a:endParaRPr>
          </a:p>
        </p:txBody>
      </p:sp>
      <p:sp>
        <p:nvSpPr>
          <p:cNvPr id="4" name="Content Placeholder 3"/>
          <p:cNvSpPr>
            <a:spLocks noGrp="1"/>
          </p:cNvSpPr>
          <p:nvPr>
            <p:ph sz="half" idx="2"/>
          </p:nvPr>
        </p:nvSpPr>
        <p:spPr>
          <a:xfrm>
            <a:off x="1520952" y="1735323"/>
            <a:ext cx="4498848" cy="3690257"/>
          </a:xfrm>
        </p:spPr>
        <p:txBody>
          <a:bodyPr/>
          <a:lstStyle/>
          <a:p>
            <a:pPr>
              <a:buFont typeface="Courier New" panose="02070309020205020404" pitchFamily="49" charset="0"/>
              <a:buChar char="o"/>
            </a:pPr>
            <a:r>
              <a:rPr lang="en-US" dirty="0">
                <a:uFillTx/>
              </a:rPr>
              <a:t> </a:t>
            </a:r>
            <a:r>
              <a:rPr lang="en-US" dirty="0">
                <a:solidFill>
                  <a:schemeClr val="accent1">
                    <a:lumMod val="50000"/>
                  </a:schemeClr>
                </a:solidFill>
                <a:uFillTx/>
              </a:rPr>
              <a:t>Not only can users book an appointment using the application, they can also pay using it.</a:t>
            </a:r>
            <a:r>
              <a:rPr lang="en-SG" dirty="0">
                <a:solidFill>
                  <a:schemeClr val="accent1">
                    <a:lumMod val="50000"/>
                  </a:schemeClr>
                </a:solidFill>
                <a:uFillTx/>
              </a:rPr>
              <a:t> Simply head to the payment section to pay the total amount for hospital consultations and other services</a:t>
            </a:r>
          </a:p>
          <a:p>
            <a:pPr>
              <a:buFont typeface="Courier New" panose="02070309020205020404" pitchFamily="49" charset="0"/>
              <a:buChar char="o"/>
            </a:pPr>
            <a:r>
              <a:rPr lang="en-US" dirty="0">
                <a:solidFill>
                  <a:schemeClr val="accent1">
                    <a:lumMod val="50000"/>
                  </a:schemeClr>
                </a:solidFill>
                <a:uFillTx/>
              </a:rPr>
              <a:t>T</a:t>
            </a:r>
            <a:r>
              <a:rPr lang="en-SG" dirty="0">
                <a:solidFill>
                  <a:schemeClr val="accent1">
                    <a:lumMod val="50000"/>
                  </a:schemeClr>
                </a:solidFill>
                <a:uFillTx/>
              </a:rPr>
              <a:t>hey can also sort their bills if they want to pay old and outstanding fees first.</a:t>
            </a:r>
            <a:endParaRPr lang="en-US" dirty="0">
              <a:solidFill>
                <a:schemeClr val="accent1">
                  <a:lumMod val="50000"/>
                </a:schemeClr>
              </a:solidFill>
              <a:uFillTx/>
            </a:endParaRPr>
          </a:p>
        </p:txBody>
      </p:sp>
      <p:pic>
        <p:nvPicPr>
          <p:cNvPr id="7" name="Content Placeholder 6"/>
          <p:cNvPicPr>
            <a:picLocks noGrp="1" noChangeAspect="1"/>
          </p:cNvPicPr>
          <p:nvPr>
            <p:ph sz="quarter" idx="4"/>
          </p:nvPr>
        </p:nvPicPr>
        <p:blipFill>
          <a:blip r:embed="rId2"/>
          <a:stretch>
            <a:fillRect/>
          </a:stretch>
        </p:blipFill>
        <p:spPr>
          <a:xfrm>
            <a:off x="8063520" y="457200"/>
            <a:ext cx="3144172" cy="5595561"/>
          </a:xfrm>
          <a:prstGeom prst="rect">
            <a:avLst/>
          </a:prstGeom>
        </p:spPr>
      </p:pic>
      <p:sp>
        <p:nvSpPr>
          <p:cNvPr id="8" name="TextBox 7"/>
          <p:cNvSpPr txBox="1">
            <a:spLocks/>
          </p:cNvSpPr>
          <p:nvPr/>
        </p:nvSpPr>
        <p:spPr>
          <a:xfrm>
            <a:off x="9093666" y="1725736"/>
            <a:ext cx="889234" cy="170176"/>
          </a:xfrm>
          <a:prstGeom prst="rect">
            <a:avLst/>
          </a:prstGeom>
          <a:solidFill>
            <a:schemeClr val="bg1"/>
          </a:solidFill>
        </p:spPr>
        <p:txBody>
          <a:bodyPr wrap="square" rtlCol="0">
            <a:spAutoFit/>
          </a:bodyPr>
          <a:lstStyle/>
          <a:p>
            <a:endParaRPr lang="en-SG" dirty="0">
              <a:solidFill>
                <a:schemeClr val="bg1"/>
              </a:solidFill>
              <a:uFillTx/>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uFillTx/>
              </a:rPr>
              <a:t>Lifestyle interventions</a:t>
            </a:r>
            <a:endParaRPr lang="en-SG" b="1" dirty="0">
              <a:uFillTx/>
            </a:endParaRPr>
          </a:p>
        </p:txBody>
      </p:sp>
      <p:sp>
        <p:nvSpPr>
          <p:cNvPr id="4" name="Content Placeholder 3"/>
          <p:cNvSpPr>
            <a:spLocks noGrp="1"/>
          </p:cNvSpPr>
          <p:nvPr>
            <p:ph sz="half" idx="2"/>
          </p:nvPr>
        </p:nvSpPr>
        <p:spPr>
          <a:xfrm>
            <a:off x="1520953" y="1640947"/>
            <a:ext cx="4498848" cy="3690257"/>
          </a:xfrm>
        </p:spPr>
        <p:txBody>
          <a:bodyPr/>
          <a:lstStyle/>
          <a:p>
            <a:pPr>
              <a:buFont typeface="Courier New" panose="02070309020205020404" pitchFamily="49" charset="0"/>
              <a:buChar char="o"/>
            </a:pPr>
            <a:r>
              <a:rPr lang="en-US" dirty="0">
                <a:uFillTx/>
              </a:rPr>
              <a:t>The Lifestyle Interventions page shows content on how to counter diseases and how to adapt and live a normal life even with illnesses such as diabetes or Hepatitis C.</a:t>
            </a:r>
          </a:p>
          <a:p>
            <a:pPr>
              <a:buFont typeface="Courier New" panose="02070309020205020404" pitchFamily="49" charset="0"/>
              <a:buChar char="o"/>
            </a:pPr>
            <a:r>
              <a:rPr lang="en-US" dirty="0">
                <a:uFillTx/>
              </a:rPr>
              <a:t>By having this feature we can assure and motivate our users to have a positive mind and keep on grinding everyday to beat their sickness if any</a:t>
            </a:r>
            <a:endParaRPr lang="en-SG" dirty="0">
              <a:uFillTx/>
            </a:endParaRPr>
          </a:p>
        </p:txBody>
      </p:sp>
      <p:pic>
        <p:nvPicPr>
          <p:cNvPr id="12" name="Content Placeholder 11"/>
          <p:cNvPicPr>
            <a:picLocks noGrp="1" noChangeAspect="1"/>
          </p:cNvPicPr>
          <p:nvPr>
            <p:ph sz="quarter" idx="4"/>
          </p:nvPr>
        </p:nvPicPr>
        <p:blipFill>
          <a:blip r:embed="rId2" cstate="print"/>
          <a:stretch>
            <a:fillRect/>
          </a:stretch>
        </p:blipFill>
        <p:spPr>
          <a:xfrm>
            <a:off x="7383610" y="333287"/>
            <a:ext cx="3284389" cy="5838914"/>
          </a:xfrm>
        </p:spPr>
      </p:pic>
      <p:pic>
        <p:nvPicPr>
          <p:cNvPr id="5"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8487" y="142874"/>
            <a:ext cx="3754437" cy="902987"/>
          </a:xfrm>
        </p:spPr>
        <p:txBody>
          <a:bodyPr>
            <a:normAutofit fontScale="90000"/>
          </a:bodyPr>
          <a:lstStyle/>
          <a:p>
            <a:r>
              <a:rPr lang="en-US" b="1" dirty="0">
                <a:uFillTx/>
              </a:rPr>
              <a:t>Roles of the group members</a:t>
            </a:r>
            <a:endParaRPr lang="en-US" dirty="0">
              <a:uFillTx/>
            </a:endParaRPr>
          </a:p>
        </p:txBody>
      </p:sp>
      <p:pic>
        <p:nvPicPr>
          <p:cNvPr id="5" name="Picture Placeholder 4" descr="Basketball players raising hands together"/>
          <p:cNvPicPr>
            <a:picLocks noGrp="1" noChangeAspect="1"/>
          </p:cNvPicPr>
          <p:nvPr>
            <p:ph type="pic" idx="1"/>
          </p:nvPr>
        </p:nvPicPr>
        <p:blipFill rotWithShape="1">
          <a:blip r:embed="rId2" cstate="print"/>
          <a:srcRect t="5340" b="5340"/>
          <a:stretch/>
        </p:blipFill>
        <p:spPr/>
      </p:pic>
      <p:sp>
        <p:nvSpPr>
          <p:cNvPr id="6" name="Rounded Rectangle 5" hidden="1"/>
          <p:cNvSpPr>
            <a:spLocks/>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t" anchorCtr="0" forceAA="0" compatLnSpc="1">
            <a:prstTxWarp prst="textNoShape">
              <a:avLst/>
            </a:prstTxWarp>
            <a:noAutofit/>
          </a:bodyPr>
          <a:lstStyle/>
          <a:p>
            <a:r>
              <a:rPr lang="en-US" sz="1200" b="1" i="1" dirty="0">
                <a:uFillTx/>
                <a:latin typeface="Arial" pitchFamily="34" charset="0"/>
                <a:cs typeface="Arial" pitchFamily="34" charset="0"/>
              </a:rPr>
              <a:t>NOTE:</a:t>
            </a:r>
          </a:p>
          <a:p>
            <a:r>
              <a:rPr lang="en-US" sz="1200" i="1" dirty="0">
                <a:uFillTx/>
                <a:latin typeface="Arial" pitchFamily="34" charset="0"/>
                <a:cs typeface="Arial" pitchFamily="34" charset="0"/>
              </a:rPr>
              <a:t>To change images on this slide, select a picture and delete it. Then click the Insert Picture icon</a:t>
            </a:r>
          </a:p>
          <a:p>
            <a:r>
              <a:rPr lang="en-US" sz="1200" i="1" dirty="0">
                <a:uFillTx/>
                <a:latin typeface="Arial" pitchFamily="34" charset="0"/>
                <a:cs typeface="Arial" pitchFamily="34" charset="0"/>
              </a:rPr>
              <a:t>in the placeholder to insert your own image.</a:t>
            </a:r>
          </a:p>
        </p:txBody>
      </p:sp>
      <p:sp>
        <p:nvSpPr>
          <p:cNvPr id="7" name="Rectangle 6"/>
          <p:cNvSpPr>
            <a:spLocks/>
          </p:cNvSpPr>
          <p:nvPr/>
        </p:nvSpPr>
        <p:spPr>
          <a:xfrm>
            <a:off x="8218487" y="1028342"/>
            <a:ext cx="2847976" cy="5078313"/>
          </a:xfrm>
          <a:prstGeom prst="rect">
            <a:avLst/>
          </a:prstGeom>
        </p:spPr>
        <p:txBody>
          <a:bodyPr wrap="square">
            <a:spAutoFit/>
          </a:bodyPr>
          <a:lstStyle/>
          <a:p>
            <a:r>
              <a:rPr lang="en-US" dirty="0">
                <a:solidFill>
                  <a:schemeClr val="bg1"/>
                </a:solidFill>
                <a:uFillTx/>
              </a:rPr>
              <a:t>Each member has different roles and tasks assigned to them. Their goal is to complete this goals. Members can also help others whenever they need assistance and guide.</a:t>
            </a:r>
          </a:p>
          <a:p>
            <a:endParaRPr lang="en-US" dirty="0">
              <a:solidFill>
                <a:schemeClr val="bg1"/>
              </a:solidFill>
              <a:uFillTx/>
            </a:endParaRPr>
          </a:p>
          <a:p>
            <a:r>
              <a:rPr lang="en-US" dirty="0">
                <a:solidFill>
                  <a:schemeClr val="bg1"/>
                </a:solidFill>
                <a:uFillTx/>
              </a:rPr>
              <a:t>Every member must update the group leader every week of the progress they had made and the leader must check every members work regularly, hence, this will make everyone work efficiently and not have to rush to do everything when near the deadline.</a:t>
            </a:r>
          </a:p>
        </p:txBody>
      </p:sp>
      <p:pic>
        <p:nvPicPr>
          <p:cNvPr id="8"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uFillTx/>
              </a:rPr>
              <a:t>Health news section</a:t>
            </a:r>
            <a:endParaRPr lang="en-SG" b="1" dirty="0">
              <a:uFillTx/>
            </a:endParaRPr>
          </a:p>
        </p:txBody>
      </p:sp>
      <p:sp>
        <p:nvSpPr>
          <p:cNvPr id="4" name="Content Placeholder 3"/>
          <p:cNvSpPr>
            <a:spLocks noGrp="1"/>
          </p:cNvSpPr>
          <p:nvPr>
            <p:ph sz="half" idx="2"/>
          </p:nvPr>
        </p:nvSpPr>
        <p:spPr>
          <a:xfrm>
            <a:off x="1520952" y="1802435"/>
            <a:ext cx="4498848" cy="3690257"/>
          </a:xfrm>
        </p:spPr>
        <p:txBody>
          <a:bodyPr/>
          <a:lstStyle/>
          <a:p>
            <a:pPr>
              <a:buFont typeface="Courier New" panose="02070309020205020404" pitchFamily="49" charset="0"/>
              <a:buChar char="o"/>
            </a:pPr>
            <a:r>
              <a:rPr lang="en-US" dirty="0">
                <a:uFillTx/>
              </a:rPr>
              <a:t>The health news section offers users to identify and check news for diseases so that they would be updated and aware on what is happening around them</a:t>
            </a:r>
          </a:p>
          <a:p>
            <a:pPr>
              <a:buFont typeface="Courier New" panose="02070309020205020404" pitchFamily="49" charset="0"/>
              <a:buChar char="o"/>
            </a:pPr>
            <a:r>
              <a:rPr lang="en-US" dirty="0">
                <a:uFillTx/>
              </a:rPr>
              <a:t>By checking out this headlines, they can find out how to prevent themselves from getting this kind of illnesses.</a:t>
            </a:r>
            <a:endParaRPr lang="en-SG" dirty="0">
              <a:uFillTx/>
            </a:endParaRPr>
          </a:p>
        </p:txBody>
      </p:sp>
      <p:pic>
        <p:nvPicPr>
          <p:cNvPr id="8" name="Content Placeholder 7"/>
          <p:cNvPicPr>
            <a:picLocks noGrp="1" noChangeAspect="1"/>
          </p:cNvPicPr>
          <p:nvPr>
            <p:ph sz="quarter" idx="4"/>
          </p:nvPr>
        </p:nvPicPr>
        <p:blipFill>
          <a:blip r:embed="rId2" cstate="print"/>
          <a:stretch>
            <a:fillRect/>
          </a:stretch>
        </p:blipFill>
        <p:spPr>
          <a:xfrm>
            <a:off x="7299721" y="457200"/>
            <a:ext cx="3169739" cy="5635092"/>
          </a:xfrm>
        </p:spPr>
      </p:pic>
      <p:pic>
        <p:nvPicPr>
          <p:cNvPr id="5"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uFillTx/>
              </a:rPr>
              <a:t>Living a better life</a:t>
            </a:r>
            <a:endParaRPr lang="en-SG" b="1" dirty="0">
              <a:uFillTx/>
            </a:endParaRPr>
          </a:p>
        </p:txBody>
      </p:sp>
      <p:sp>
        <p:nvSpPr>
          <p:cNvPr id="4" name="Content Placeholder 3"/>
          <p:cNvSpPr>
            <a:spLocks noGrp="1"/>
          </p:cNvSpPr>
          <p:nvPr>
            <p:ph sz="half" idx="2"/>
          </p:nvPr>
        </p:nvSpPr>
        <p:spPr>
          <a:xfrm>
            <a:off x="1417991" y="1743712"/>
            <a:ext cx="4429136" cy="4740978"/>
          </a:xfrm>
        </p:spPr>
        <p:txBody>
          <a:bodyPr/>
          <a:lstStyle/>
          <a:p>
            <a:pPr>
              <a:buFont typeface="Courier New" panose="02070309020205020404" pitchFamily="49" charset="0"/>
              <a:buChar char="o"/>
            </a:pPr>
            <a:r>
              <a:rPr lang="en-US" dirty="0">
                <a:uFillTx/>
              </a:rPr>
              <a:t>The Living Well page in the application shows how users the advantages of having a healthy lifestyle</a:t>
            </a:r>
          </a:p>
          <a:p>
            <a:pPr>
              <a:buFont typeface="Courier New" panose="02070309020205020404" pitchFamily="49" charset="0"/>
              <a:buChar char="o"/>
            </a:pPr>
            <a:r>
              <a:rPr lang="en-US" dirty="0">
                <a:uFillTx/>
              </a:rPr>
              <a:t>It will showcase and show users that eating healthy and nutritious food can benefit the body long term</a:t>
            </a:r>
          </a:p>
          <a:p>
            <a:pPr>
              <a:buFont typeface="Courier New" panose="02070309020205020404" pitchFamily="49" charset="0"/>
              <a:buChar char="o"/>
            </a:pPr>
            <a:r>
              <a:rPr lang="en-US" dirty="0">
                <a:uFillTx/>
              </a:rPr>
              <a:t>It also provides information on how to control and maintain a healthy weight so that users will control and even change their diet</a:t>
            </a:r>
          </a:p>
          <a:p>
            <a:pPr>
              <a:buFont typeface="Courier New" panose="02070309020205020404" pitchFamily="49" charset="0"/>
              <a:buChar char="o"/>
            </a:pPr>
            <a:endParaRPr lang="en-US" dirty="0">
              <a:uFillTx/>
            </a:endParaRPr>
          </a:p>
          <a:p>
            <a:endParaRPr lang="en-US" dirty="0">
              <a:uFillTx/>
            </a:endParaRPr>
          </a:p>
          <a:p>
            <a:endParaRPr lang="en-SG" dirty="0">
              <a:uFillTx/>
            </a:endParaRPr>
          </a:p>
        </p:txBody>
      </p:sp>
      <p:pic>
        <p:nvPicPr>
          <p:cNvPr id="7" name="Picture 6"/>
          <p:cNvPicPr>
            <a:picLocks noChangeAspect="1"/>
          </p:cNvPicPr>
          <p:nvPr/>
        </p:nvPicPr>
        <p:blipFill>
          <a:blip r:embed="rId2"/>
          <a:stretch>
            <a:fillRect/>
          </a:stretch>
        </p:blipFill>
        <p:spPr>
          <a:xfrm>
            <a:off x="7338225" y="371364"/>
            <a:ext cx="3106069" cy="5521901"/>
          </a:xfrm>
          <a:prstGeom prst="rect">
            <a:avLst/>
          </a:prstGeom>
        </p:spPr>
      </p:pic>
      <p:pic>
        <p:nvPicPr>
          <p:cNvPr id="5"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2377" y="541090"/>
            <a:ext cx="9144000" cy="1143000"/>
          </a:xfrm>
        </p:spPr>
        <p:txBody>
          <a:bodyPr/>
          <a:lstStyle/>
          <a:p>
            <a:r>
              <a:rPr lang="en-US" b="1" dirty="0">
                <a:uFillTx/>
              </a:rPr>
              <a:t>List of diseases</a:t>
            </a:r>
            <a:endParaRPr lang="en-SG" b="1" dirty="0">
              <a:uFillTx/>
            </a:endParaRPr>
          </a:p>
        </p:txBody>
      </p:sp>
      <p:sp>
        <p:nvSpPr>
          <p:cNvPr id="4" name="Content Placeholder 3"/>
          <p:cNvSpPr>
            <a:spLocks noGrp="1"/>
          </p:cNvSpPr>
          <p:nvPr>
            <p:ph sz="half" idx="2"/>
          </p:nvPr>
        </p:nvSpPr>
        <p:spPr>
          <a:xfrm>
            <a:off x="952377" y="1860259"/>
            <a:ext cx="4498848" cy="3690257"/>
          </a:xfrm>
        </p:spPr>
        <p:txBody>
          <a:bodyPr/>
          <a:lstStyle/>
          <a:p>
            <a:pPr>
              <a:buFont typeface="Courier New" panose="02070309020205020404" pitchFamily="49" charset="0"/>
              <a:buChar char="o"/>
            </a:pPr>
            <a:r>
              <a:rPr lang="en-US" dirty="0">
                <a:uFillTx/>
              </a:rPr>
              <a:t>The list of diabetes section in the application provides access to the list of diseases common and uncommon to people. This gives them an insight of how to cure them and also know their symptoms</a:t>
            </a:r>
          </a:p>
          <a:p>
            <a:pPr>
              <a:buFont typeface="Courier New" panose="02070309020205020404" pitchFamily="49" charset="0"/>
              <a:buChar char="o"/>
            </a:pPr>
            <a:r>
              <a:rPr lang="en-US" dirty="0">
                <a:uFillTx/>
              </a:rPr>
              <a:t>It also has the index feature which can speed up the process of locating a disease and illness as the user just have to select the first letter of the word they are looking for</a:t>
            </a:r>
            <a:endParaRPr lang="en-SG" dirty="0">
              <a:uFillTx/>
            </a:endParaRPr>
          </a:p>
        </p:txBody>
      </p:sp>
      <p:pic>
        <p:nvPicPr>
          <p:cNvPr id="8" name="Picture 7"/>
          <p:cNvPicPr>
            <a:picLocks noChangeAspect="1"/>
          </p:cNvPicPr>
          <p:nvPr/>
        </p:nvPicPr>
        <p:blipFill>
          <a:blip r:embed="rId3"/>
          <a:stretch>
            <a:fillRect/>
          </a:stretch>
        </p:blipFill>
        <p:spPr>
          <a:xfrm>
            <a:off x="9312523" y="1308684"/>
            <a:ext cx="2578829" cy="4584584"/>
          </a:xfrm>
          <a:prstGeom prst="rect">
            <a:avLst/>
          </a:prstGeom>
        </p:spPr>
      </p:pic>
      <p:pic>
        <p:nvPicPr>
          <p:cNvPr id="6" name="Picture 2" descr="Image result for ite logo png"/>
          <p:cNvPicPr>
            <a:picLocks noChangeAspect="1" noChangeArrowheads="1"/>
          </p:cNvPicPr>
          <p:nvPr/>
        </p:nvPicPr>
        <p:blipFill>
          <a:blip r:embed="rId4" cstate="print"/>
          <a:srcRect/>
          <a:stretch>
            <a:fillRect/>
          </a:stretch>
        </p:blipFill>
        <p:spPr bwMode="auto">
          <a:xfrm>
            <a:off x="11916212" y="6582212"/>
            <a:ext cx="275788" cy="275788"/>
          </a:xfrm>
          <a:prstGeom prst="rect">
            <a:avLst/>
          </a:prstGeom>
          <a:noFill/>
        </p:spPr>
      </p:pic>
      <p:pic>
        <p:nvPicPr>
          <p:cNvPr id="3" name="Screen Recording 2">
            <a:hlinkClick r:id="" action="ppaction://media"/>
          </p:cNvPr>
          <p:cNvPicPr>
            <a:picLocks noChangeAspect="1"/>
          </p:cNvPicPr>
          <p:nvPr>
            <a:videoFile r:link="rId1"/>
          </p:nvPr>
        </p:nvPicPr>
        <p:blipFill>
          <a:blip r:embed="rId5"/>
          <a:stretch>
            <a:fillRect/>
          </a:stretch>
        </p:blipFill>
        <p:spPr>
          <a:xfrm>
            <a:off x="6002336" y="1251905"/>
            <a:ext cx="2759075" cy="49069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0661" y="558723"/>
            <a:ext cx="9144000" cy="1143000"/>
          </a:xfrm>
        </p:spPr>
        <p:txBody>
          <a:bodyPr/>
          <a:lstStyle/>
          <a:p>
            <a:r>
              <a:rPr lang="en-US" b="1" dirty="0">
                <a:uFillTx/>
              </a:rPr>
              <a:t>Diabetes risk assessment</a:t>
            </a:r>
            <a:endParaRPr lang="en-SG" b="1" dirty="0">
              <a:uFillTx/>
            </a:endParaRPr>
          </a:p>
        </p:txBody>
      </p:sp>
      <p:sp>
        <p:nvSpPr>
          <p:cNvPr id="4" name="Content Placeholder 3"/>
          <p:cNvSpPr>
            <a:spLocks noGrp="1"/>
          </p:cNvSpPr>
          <p:nvPr>
            <p:ph sz="half" idx="2"/>
          </p:nvPr>
        </p:nvSpPr>
        <p:spPr>
          <a:xfrm>
            <a:off x="1020661" y="1701723"/>
            <a:ext cx="4633519" cy="4367883"/>
          </a:xfrm>
        </p:spPr>
        <p:txBody>
          <a:bodyPr/>
          <a:lstStyle/>
          <a:p>
            <a:pPr>
              <a:buFont typeface="Courier New" panose="02070309020205020404" pitchFamily="49" charset="0"/>
              <a:buChar char="o"/>
            </a:pPr>
            <a:r>
              <a:rPr lang="en-US" dirty="0">
                <a:uFillTx/>
              </a:rPr>
              <a:t>The Diabetes Risk Assessment offers users to identify if they are in the risk of acquiring diabetes in the future.</a:t>
            </a:r>
          </a:p>
          <a:p>
            <a:pPr>
              <a:buFont typeface="Courier New" panose="02070309020205020404" pitchFamily="49" charset="0"/>
              <a:buChar char="o"/>
            </a:pPr>
            <a:r>
              <a:rPr lang="en-US" dirty="0">
                <a:uFillTx/>
              </a:rPr>
              <a:t>They would have to fill in their personal information and their medical history</a:t>
            </a:r>
          </a:p>
          <a:p>
            <a:pPr>
              <a:buFont typeface="Courier New" panose="02070309020205020404" pitchFamily="49" charset="0"/>
              <a:buChar char="o"/>
            </a:pPr>
            <a:r>
              <a:rPr lang="en-SG" dirty="0">
                <a:uFillTx/>
              </a:rPr>
              <a:t>Users will then receive an E-mail if they are in risk of getting diabetes or not after they have filled and submitted the form</a:t>
            </a:r>
          </a:p>
          <a:p>
            <a:pPr>
              <a:buFont typeface="Courier New" panose="02070309020205020404" pitchFamily="49" charset="0"/>
              <a:buChar char="o"/>
            </a:pPr>
            <a:r>
              <a:rPr lang="en-SG" dirty="0">
                <a:uFillTx/>
              </a:rPr>
              <a:t>This is a great way of being aware and being cautious of the risk of diabetes at an early time instead of finding out in the future which may be too late</a:t>
            </a:r>
          </a:p>
        </p:txBody>
      </p:sp>
      <p:pic>
        <p:nvPicPr>
          <p:cNvPr id="7" name="Picture 6"/>
          <p:cNvPicPr>
            <a:picLocks noChangeAspect="1"/>
          </p:cNvPicPr>
          <p:nvPr/>
        </p:nvPicPr>
        <p:blipFill>
          <a:blip r:embed="rId2"/>
          <a:stretch>
            <a:fillRect/>
          </a:stretch>
        </p:blipFill>
        <p:spPr>
          <a:xfrm>
            <a:off x="7287891" y="558723"/>
            <a:ext cx="3080901" cy="5477158"/>
          </a:xfrm>
          <a:prstGeom prst="rect">
            <a:avLst/>
          </a:prstGeom>
        </p:spPr>
      </p:pic>
      <p:pic>
        <p:nvPicPr>
          <p:cNvPr id="5"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7815" y="490755"/>
            <a:ext cx="9144000" cy="1143000"/>
          </a:xfrm>
        </p:spPr>
        <p:txBody>
          <a:bodyPr/>
          <a:lstStyle/>
          <a:p>
            <a:r>
              <a:rPr lang="en-SG" b="1" dirty="0">
                <a:uFillTx/>
              </a:rPr>
              <a:t>Location service</a:t>
            </a:r>
          </a:p>
        </p:txBody>
      </p:sp>
      <p:sp>
        <p:nvSpPr>
          <p:cNvPr id="4" name="Content Placeholder 3"/>
          <p:cNvSpPr>
            <a:spLocks noGrp="1"/>
          </p:cNvSpPr>
          <p:nvPr>
            <p:ph sz="half" idx="2"/>
          </p:nvPr>
        </p:nvSpPr>
        <p:spPr>
          <a:xfrm>
            <a:off x="637815" y="1802435"/>
            <a:ext cx="4498848" cy="3690257"/>
          </a:xfrm>
        </p:spPr>
        <p:txBody>
          <a:bodyPr/>
          <a:lstStyle/>
          <a:p>
            <a:pPr>
              <a:buFont typeface="Courier New" panose="02070309020205020404" pitchFamily="49" charset="0"/>
              <a:buChar char="o"/>
            </a:pPr>
            <a:r>
              <a:rPr lang="en-SG" dirty="0">
                <a:uFillTx/>
              </a:rPr>
              <a:t>The location services that we have can further benefit users as it can locate nearby hospitals and polyclinics by pressing their logos below the page.</a:t>
            </a:r>
          </a:p>
          <a:p>
            <a:pPr>
              <a:buFont typeface="Courier New" panose="02070309020205020404" pitchFamily="49" charset="0"/>
              <a:buChar char="o"/>
            </a:pPr>
            <a:r>
              <a:rPr lang="en-SG" dirty="0">
                <a:uFillTx/>
              </a:rPr>
              <a:t>This is great as it allows users to find their specific address and location. In addition this feature will be critical and useful even more during emergencies that require immediate attention</a:t>
            </a:r>
          </a:p>
        </p:txBody>
      </p:sp>
      <p:pic>
        <p:nvPicPr>
          <p:cNvPr id="13"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pic>
        <p:nvPicPr>
          <p:cNvPr id="5" name="1B44C925">
            <a:hlinkClick r:id="" action="ppaction://media"/>
          </p:cNvPr>
          <p:cNvPicPr>
            <a:picLocks noChangeAspect="1"/>
          </p:cNvPicPr>
          <p:nvPr>
            <a:videoFile r:link="rId1"/>
          </p:nvPr>
        </p:nvPicPr>
        <p:blipFill>
          <a:blip r:embed="rId4"/>
          <a:stretch>
            <a:fillRect/>
          </a:stretch>
        </p:blipFill>
        <p:spPr>
          <a:xfrm>
            <a:off x="7638842" y="949998"/>
            <a:ext cx="2334718" cy="47982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4241" y="38676"/>
            <a:ext cx="9144000" cy="1143000"/>
          </a:xfrm>
        </p:spPr>
        <p:txBody>
          <a:bodyPr/>
          <a:lstStyle/>
          <a:p>
            <a:r>
              <a:rPr lang="en-SG" b="1" dirty="0">
                <a:uFillTx/>
              </a:rPr>
              <a:t>Use cases</a:t>
            </a:r>
          </a:p>
        </p:txBody>
      </p:sp>
      <p:sp>
        <p:nvSpPr>
          <p:cNvPr id="4" name="Content Placeholder 3"/>
          <p:cNvSpPr>
            <a:spLocks noGrp="1"/>
          </p:cNvSpPr>
          <p:nvPr>
            <p:ph sz="half" idx="2"/>
          </p:nvPr>
        </p:nvSpPr>
        <p:spPr>
          <a:xfrm>
            <a:off x="145855" y="1175358"/>
            <a:ext cx="5013373" cy="3883203"/>
          </a:xfrm>
        </p:spPr>
        <p:txBody>
          <a:bodyPr>
            <a:normAutofit/>
          </a:bodyPr>
          <a:lstStyle/>
          <a:p>
            <a:pPr>
              <a:buFont typeface="Courier New" panose="02070309020205020404" pitchFamily="49" charset="0"/>
              <a:buChar char="o"/>
            </a:pPr>
            <a:r>
              <a:rPr lang="en-SG" dirty="0">
                <a:uFillTx/>
              </a:rPr>
              <a:t>Use cases identify how the user will interact with the system. The use case beside captures the functional properties of the Healthees application. The Healthees application scenarios are documented instances of use case and represent a single path through the use case.</a:t>
            </a:r>
          </a:p>
          <a:p>
            <a:pPr>
              <a:buFont typeface="Courier New" panose="02070309020205020404" pitchFamily="49" charset="0"/>
              <a:buChar char="o"/>
            </a:pPr>
            <a:r>
              <a:rPr lang="en-SG" dirty="0">
                <a:uFillTx/>
              </a:rPr>
              <a:t>The use case model below illustrates how the users who will navigate through the application for the first time to register and login so that they can check the application for the workout plan</a:t>
            </a:r>
          </a:p>
          <a:p>
            <a:pPr>
              <a:buFont typeface="Courier New" panose="02070309020205020404" pitchFamily="49" charset="0"/>
              <a:buChar char="o"/>
            </a:pPr>
            <a:endParaRPr lang="en-SG" dirty="0">
              <a:uFillTx/>
            </a:endParaRPr>
          </a:p>
        </p:txBody>
      </p:sp>
      <p:grpSp>
        <p:nvGrpSpPr>
          <p:cNvPr id="41" name="Group 40"/>
          <p:cNvGrpSpPr/>
          <p:nvPr/>
        </p:nvGrpSpPr>
        <p:grpSpPr>
          <a:xfrm>
            <a:off x="6031306" y="733721"/>
            <a:ext cx="5209095" cy="5202638"/>
            <a:chOff x="6031306" y="733721"/>
            <a:chExt cx="5209095" cy="5202638"/>
          </a:xfrm>
        </p:grpSpPr>
        <p:sp>
          <p:nvSpPr>
            <p:cNvPr id="36" name="Flowchart: Connector 35"/>
            <p:cNvSpPr>
              <a:spLocks/>
            </p:cNvSpPr>
            <p:nvPr/>
          </p:nvSpPr>
          <p:spPr>
            <a:xfrm>
              <a:off x="8079016" y="2565760"/>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grpSp>
          <p:nvGrpSpPr>
            <p:cNvPr id="40" name="Group 39"/>
            <p:cNvGrpSpPr/>
            <p:nvPr/>
          </p:nvGrpSpPr>
          <p:grpSpPr>
            <a:xfrm>
              <a:off x="6031306" y="733721"/>
              <a:ext cx="5209095" cy="5202638"/>
              <a:chOff x="6031306" y="733721"/>
              <a:chExt cx="5209095" cy="5202638"/>
            </a:xfrm>
          </p:grpSpPr>
          <p:sp>
            <p:nvSpPr>
              <p:cNvPr id="37" name="Arrow: Curved Left 36"/>
              <p:cNvSpPr>
                <a:spLocks/>
              </p:cNvSpPr>
              <p:nvPr/>
            </p:nvSpPr>
            <p:spPr>
              <a:xfrm rot="17868184">
                <a:off x="8223192" y="1791345"/>
                <a:ext cx="382148" cy="80535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grpSp>
            <p:nvGrpSpPr>
              <p:cNvPr id="39" name="Group 38"/>
              <p:cNvGrpSpPr/>
              <p:nvPr/>
            </p:nvGrpSpPr>
            <p:grpSpPr>
              <a:xfrm>
                <a:off x="6031306" y="733721"/>
                <a:ext cx="5209095" cy="5202638"/>
                <a:chOff x="6031306" y="733721"/>
                <a:chExt cx="5209095" cy="5202638"/>
              </a:xfrm>
            </p:grpSpPr>
            <p:grpSp>
              <p:nvGrpSpPr>
                <p:cNvPr id="26" name="Group 25"/>
                <p:cNvGrpSpPr/>
                <p:nvPr/>
              </p:nvGrpSpPr>
              <p:grpSpPr>
                <a:xfrm>
                  <a:off x="6031306" y="733721"/>
                  <a:ext cx="5209095" cy="5202638"/>
                  <a:chOff x="5087056" y="842228"/>
                  <a:chExt cx="5209095" cy="5202638"/>
                </a:xfrm>
              </p:grpSpPr>
              <p:sp>
                <p:nvSpPr>
                  <p:cNvPr id="8" name="Flowchart: Connector 7"/>
                  <p:cNvSpPr>
                    <a:spLocks/>
                  </p:cNvSpPr>
                  <p:nvPr/>
                </p:nvSpPr>
                <p:spPr>
                  <a:xfrm>
                    <a:off x="7128642" y="975220"/>
                    <a:ext cx="108585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9" name="Flowchart: Connector 8"/>
                  <p:cNvSpPr>
                    <a:spLocks/>
                  </p:cNvSpPr>
                  <p:nvPr/>
                </p:nvSpPr>
                <p:spPr>
                  <a:xfrm>
                    <a:off x="8341640" y="1836139"/>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0" name="Flowchart: Connector 9"/>
                  <p:cNvSpPr>
                    <a:spLocks/>
                  </p:cNvSpPr>
                  <p:nvPr/>
                </p:nvSpPr>
                <p:spPr>
                  <a:xfrm>
                    <a:off x="8562362" y="3116959"/>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1" name="Flowchart: Connector 10"/>
                  <p:cNvSpPr>
                    <a:spLocks/>
                  </p:cNvSpPr>
                  <p:nvPr/>
                </p:nvSpPr>
                <p:spPr>
                  <a:xfrm>
                    <a:off x="7944382" y="4236964"/>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2" name="Flowchart: Connector 11"/>
                  <p:cNvSpPr>
                    <a:spLocks/>
                  </p:cNvSpPr>
                  <p:nvPr/>
                </p:nvSpPr>
                <p:spPr>
                  <a:xfrm>
                    <a:off x="6499374" y="4236964"/>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3" name="Flowchart: Connector 12"/>
                  <p:cNvSpPr>
                    <a:spLocks/>
                  </p:cNvSpPr>
                  <p:nvPr/>
                </p:nvSpPr>
                <p:spPr>
                  <a:xfrm>
                    <a:off x="5674581" y="3105200"/>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4" name="Flowchart: Connector 13"/>
                  <p:cNvSpPr>
                    <a:spLocks/>
                  </p:cNvSpPr>
                  <p:nvPr/>
                </p:nvSpPr>
                <p:spPr>
                  <a:xfrm>
                    <a:off x="5934694" y="1836139"/>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7" name="Arrow: Curved Left 16"/>
                  <p:cNvSpPr>
                    <a:spLocks/>
                  </p:cNvSpPr>
                  <p:nvPr/>
                </p:nvSpPr>
                <p:spPr>
                  <a:xfrm rot="20975783">
                    <a:off x="9608254" y="2195008"/>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uFillTx/>
                    </a:endParaRPr>
                  </a:p>
                </p:txBody>
              </p:sp>
              <p:sp>
                <p:nvSpPr>
                  <p:cNvPr id="20" name="Arrow: Curved Left 19"/>
                  <p:cNvSpPr>
                    <a:spLocks/>
                  </p:cNvSpPr>
                  <p:nvPr/>
                </p:nvSpPr>
                <p:spPr>
                  <a:xfrm rot="18421865">
                    <a:off x="8518748" y="587684"/>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1" name="Arrow: Curved Left 20"/>
                  <p:cNvSpPr>
                    <a:spLocks/>
                  </p:cNvSpPr>
                  <p:nvPr/>
                </p:nvSpPr>
                <p:spPr>
                  <a:xfrm rot="1725839">
                    <a:off x="9188425" y="4121199"/>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2" name="Arrow: Curved Left 21"/>
                  <p:cNvSpPr>
                    <a:spLocks/>
                  </p:cNvSpPr>
                  <p:nvPr/>
                </p:nvSpPr>
                <p:spPr>
                  <a:xfrm rot="5400000">
                    <a:off x="7363269" y="5026474"/>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3" name="Arrow: Curved Left 22"/>
                  <p:cNvSpPr>
                    <a:spLocks/>
                  </p:cNvSpPr>
                  <p:nvPr/>
                </p:nvSpPr>
                <p:spPr>
                  <a:xfrm rot="8716405">
                    <a:off x="5497278" y="4076870"/>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4" name="Arrow: Curved Left 23"/>
                  <p:cNvSpPr>
                    <a:spLocks/>
                  </p:cNvSpPr>
                  <p:nvPr/>
                </p:nvSpPr>
                <p:spPr>
                  <a:xfrm rot="11702045">
                    <a:off x="5087056" y="2105001"/>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5" name="Arrow: Curved Left 24"/>
                  <p:cNvSpPr>
                    <a:spLocks/>
                  </p:cNvSpPr>
                  <p:nvPr/>
                </p:nvSpPr>
                <p:spPr>
                  <a:xfrm rot="14082977">
                    <a:off x="6164168" y="511733"/>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grpSp>
            <p:sp>
              <p:nvSpPr>
                <p:cNvPr id="27" name="TextBox 26"/>
                <p:cNvSpPr txBox="1">
                  <a:spLocks/>
                </p:cNvSpPr>
                <p:nvPr/>
              </p:nvSpPr>
              <p:spPr>
                <a:xfrm>
                  <a:off x="8151554" y="1083781"/>
                  <a:ext cx="1192298" cy="646331"/>
                </a:xfrm>
                <a:prstGeom prst="rect">
                  <a:avLst/>
                </a:prstGeom>
                <a:noFill/>
              </p:spPr>
              <p:txBody>
                <a:bodyPr wrap="square" rtlCol="0">
                  <a:spAutoFit/>
                </a:bodyPr>
                <a:lstStyle/>
                <a:p>
                  <a:r>
                    <a:rPr lang="en-SG" dirty="0">
                      <a:uFillTx/>
                    </a:rPr>
                    <a:t>Welcome Page</a:t>
                  </a:r>
                </a:p>
              </p:txBody>
            </p:sp>
            <p:sp>
              <p:nvSpPr>
                <p:cNvPr id="28" name="TextBox 27"/>
                <p:cNvSpPr txBox="1">
                  <a:spLocks/>
                </p:cNvSpPr>
                <p:nvPr/>
              </p:nvSpPr>
              <p:spPr>
                <a:xfrm>
                  <a:off x="9412086" y="1977836"/>
                  <a:ext cx="1192298" cy="646331"/>
                </a:xfrm>
                <a:prstGeom prst="rect">
                  <a:avLst/>
                </a:prstGeom>
                <a:noFill/>
              </p:spPr>
              <p:txBody>
                <a:bodyPr wrap="square" rtlCol="0">
                  <a:spAutoFit/>
                </a:bodyPr>
                <a:lstStyle/>
                <a:p>
                  <a:r>
                    <a:rPr lang="en-SG" dirty="0">
                      <a:uFillTx/>
                    </a:rPr>
                    <a:t>Register Page</a:t>
                  </a:r>
                </a:p>
              </p:txBody>
            </p:sp>
            <p:sp>
              <p:nvSpPr>
                <p:cNvPr id="29" name="TextBox 28"/>
                <p:cNvSpPr txBox="1">
                  <a:spLocks/>
                </p:cNvSpPr>
                <p:nvPr/>
              </p:nvSpPr>
              <p:spPr>
                <a:xfrm>
                  <a:off x="8992092" y="4375184"/>
                  <a:ext cx="1192298" cy="646331"/>
                </a:xfrm>
                <a:prstGeom prst="rect">
                  <a:avLst/>
                </a:prstGeom>
                <a:noFill/>
              </p:spPr>
              <p:txBody>
                <a:bodyPr wrap="square" rtlCol="0">
                  <a:spAutoFit/>
                </a:bodyPr>
                <a:lstStyle/>
                <a:p>
                  <a:r>
                    <a:rPr lang="en-SG" dirty="0">
                      <a:uFillTx/>
                    </a:rPr>
                    <a:t>Edit user profile</a:t>
                  </a:r>
                </a:p>
              </p:txBody>
            </p:sp>
            <p:sp>
              <p:nvSpPr>
                <p:cNvPr id="30" name="TextBox 29"/>
                <p:cNvSpPr txBox="1">
                  <a:spLocks/>
                </p:cNvSpPr>
                <p:nvPr/>
              </p:nvSpPr>
              <p:spPr>
                <a:xfrm>
                  <a:off x="9443863" y="3353452"/>
                  <a:ext cx="1192298" cy="369332"/>
                </a:xfrm>
                <a:prstGeom prst="rect">
                  <a:avLst/>
                </a:prstGeom>
                <a:noFill/>
              </p:spPr>
              <p:txBody>
                <a:bodyPr wrap="square" rtlCol="0">
                  <a:spAutoFit/>
                </a:bodyPr>
                <a:lstStyle/>
                <a:p>
                  <a:r>
                    <a:rPr lang="en-SG" dirty="0">
                      <a:uFillTx/>
                    </a:rPr>
                    <a:t>Login Page</a:t>
                  </a:r>
                </a:p>
              </p:txBody>
            </p:sp>
            <p:sp>
              <p:nvSpPr>
                <p:cNvPr id="31" name="TextBox 30"/>
                <p:cNvSpPr txBox="1">
                  <a:spLocks/>
                </p:cNvSpPr>
                <p:nvPr/>
              </p:nvSpPr>
              <p:spPr>
                <a:xfrm>
                  <a:off x="7622410" y="4337626"/>
                  <a:ext cx="1192298" cy="646331"/>
                </a:xfrm>
                <a:prstGeom prst="rect">
                  <a:avLst/>
                </a:prstGeom>
                <a:noFill/>
              </p:spPr>
              <p:txBody>
                <a:bodyPr wrap="square" rtlCol="0">
                  <a:spAutoFit/>
                </a:bodyPr>
                <a:lstStyle/>
                <a:p>
                  <a:r>
                    <a:rPr lang="en-SG" dirty="0">
                      <a:uFillTx/>
                    </a:rPr>
                    <a:t>Home Page</a:t>
                  </a:r>
                </a:p>
              </p:txBody>
            </p:sp>
            <p:sp>
              <p:nvSpPr>
                <p:cNvPr id="33" name="TextBox 32"/>
                <p:cNvSpPr txBox="1">
                  <a:spLocks/>
                </p:cNvSpPr>
                <p:nvPr/>
              </p:nvSpPr>
              <p:spPr>
                <a:xfrm>
                  <a:off x="6691042" y="3246230"/>
                  <a:ext cx="1192298" cy="646331"/>
                </a:xfrm>
                <a:prstGeom prst="rect">
                  <a:avLst/>
                </a:prstGeom>
                <a:noFill/>
              </p:spPr>
              <p:txBody>
                <a:bodyPr wrap="square" rtlCol="0">
                  <a:spAutoFit/>
                </a:bodyPr>
                <a:lstStyle/>
                <a:p>
                  <a:r>
                    <a:rPr lang="en-SG" dirty="0">
                      <a:uFillTx/>
                    </a:rPr>
                    <a:t>Workout Plans</a:t>
                  </a:r>
                </a:p>
              </p:txBody>
            </p:sp>
            <p:sp>
              <p:nvSpPr>
                <p:cNvPr id="34" name="TextBox 33"/>
                <p:cNvSpPr txBox="1">
                  <a:spLocks/>
                </p:cNvSpPr>
                <p:nvPr/>
              </p:nvSpPr>
              <p:spPr>
                <a:xfrm>
                  <a:off x="6878944" y="1913836"/>
                  <a:ext cx="1192298" cy="646331"/>
                </a:xfrm>
                <a:prstGeom prst="rect">
                  <a:avLst/>
                </a:prstGeom>
                <a:noFill/>
              </p:spPr>
              <p:txBody>
                <a:bodyPr wrap="square" rtlCol="0">
                  <a:spAutoFit/>
                </a:bodyPr>
                <a:lstStyle/>
                <a:p>
                  <a:r>
                    <a:rPr lang="en-SG" dirty="0">
                      <a:uFillTx/>
                    </a:rPr>
                    <a:t>Choose age group</a:t>
                  </a:r>
                </a:p>
              </p:txBody>
            </p:sp>
            <p:sp>
              <p:nvSpPr>
                <p:cNvPr id="38" name="TextBox 37"/>
                <p:cNvSpPr txBox="1">
                  <a:spLocks/>
                </p:cNvSpPr>
                <p:nvPr/>
              </p:nvSpPr>
              <p:spPr>
                <a:xfrm>
                  <a:off x="8106276" y="2662418"/>
                  <a:ext cx="1192298" cy="830997"/>
                </a:xfrm>
                <a:prstGeom prst="rect">
                  <a:avLst/>
                </a:prstGeom>
                <a:noFill/>
              </p:spPr>
              <p:txBody>
                <a:bodyPr wrap="square" rtlCol="0">
                  <a:spAutoFit/>
                </a:bodyPr>
                <a:lstStyle/>
                <a:p>
                  <a:r>
                    <a:rPr lang="en-SG" sz="1600" dirty="0">
                      <a:uFillTx/>
                    </a:rPr>
                    <a:t>Workout Plan will be displayed</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4241" y="38676"/>
            <a:ext cx="9144000" cy="1143000"/>
          </a:xfrm>
        </p:spPr>
        <p:txBody>
          <a:bodyPr/>
          <a:lstStyle/>
          <a:p>
            <a:r>
              <a:rPr lang="en-SG" b="1" dirty="0">
                <a:uFillTx/>
              </a:rPr>
              <a:t>Use cases</a:t>
            </a:r>
          </a:p>
        </p:txBody>
      </p:sp>
      <p:sp>
        <p:nvSpPr>
          <p:cNvPr id="4" name="Content Placeholder 3"/>
          <p:cNvSpPr>
            <a:spLocks noGrp="1"/>
          </p:cNvSpPr>
          <p:nvPr>
            <p:ph sz="half" idx="2"/>
          </p:nvPr>
        </p:nvSpPr>
        <p:spPr>
          <a:xfrm>
            <a:off x="145855" y="1175358"/>
            <a:ext cx="5013373" cy="3883203"/>
          </a:xfrm>
        </p:spPr>
        <p:txBody>
          <a:bodyPr>
            <a:normAutofit/>
          </a:bodyPr>
          <a:lstStyle/>
          <a:p>
            <a:pPr>
              <a:buFont typeface="Courier New" panose="02070309020205020404" pitchFamily="49" charset="0"/>
              <a:buChar char="o"/>
            </a:pPr>
            <a:r>
              <a:rPr lang="en-SG" dirty="0">
                <a:uFillTx/>
              </a:rPr>
              <a:t>The use case model below illustrates how the users who will navigate through the application for the first time to register and login so that they can check the application for the workout plan</a:t>
            </a:r>
          </a:p>
          <a:p>
            <a:pPr>
              <a:buFont typeface="Courier New" panose="02070309020205020404" pitchFamily="49" charset="0"/>
              <a:buChar char="o"/>
            </a:pPr>
            <a:endParaRPr lang="en-SG" dirty="0">
              <a:uFillTx/>
            </a:endParaRPr>
          </a:p>
        </p:txBody>
      </p:sp>
      <p:grpSp>
        <p:nvGrpSpPr>
          <p:cNvPr id="3" name="Group 2"/>
          <p:cNvGrpSpPr/>
          <p:nvPr/>
        </p:nvGrpSpPr>
        <p:grpSpPr>
          <a:xfrm>
            <a:off x="6031306" y="733721"/>
            <a:ext cx="5209095" cy="5202638"/>
            <a:chOff x="6031306" y="733721"/>
            <a:chExt cx="5209095" cy="5202638"/>
          </a:xfrm>
        </p:grpSpPr>
        <p:grpSp>
          <p:nvGrpSpPr>
            <p:cNvPr id="26" name="Group 25"/>
            <p:cNvGrpSpPr/>
            <p:nvPr/>
          </p:nvGrpSpPr>
          <p:grpSpPr>
            <a:xfrm>
              <a:off x="6031306" y="733721"/>
              <a:ext cx="5209095" cy="5202638"/>
              <a:chOff x="5087056" y="842228"/>
              <a:chExt cx="5209095" cy="5202638"/>
            </a:xfrm>
          </p:grpSpPr>
          <p:sp>
            <p:nvSpPr>
              <p:cNvPr id="8" name="Flowchart: Connector 7"/>
              <p:cNvSpPr>
                <a:spLocks/>
              </p:cNvSpPr>
              <p:nvPr/>
            </p:nvSpPr>
            <p:spPr>
              <a:xfrm>
                <a:off x="7128642" y="975220"/>
                <a:ext cx="108585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9" name="Flowchart: Connector 8"/>
              <p:cNvSpPr>
                <a:spLocks/>
              </p:cNvSpPr>
              <p:nvPr/>
            </p:nvSpPr>
            <p:spPr>
              <a:xfrm>
                <a:off x="8341640" y="1836139"/>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0" name="Flowchart: Connector 9"/>
              <p:cNvSpPr>
                <a:spLocks/>
              </p:cNvSpPr>
              <p:nvPr/>
            </p:nvSpPr>
            <p:spPr>
              <a:xfrm>
                <a:off x="8562362" y="3116959"/>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1" name="Flowchart: Connector 10"/>
              <p:cNvSpPr>
                <a:spLocks/>
              </p:cNvSpPr>
              <p:nvPr/>
            </p:nvSpPr>
            <p:spPr>
              <a:xfrm>
                <a:off x="7944382" y="4236964"/>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2" name="Flowchart: Connector 11"/>
              <p:cNvSpPr>
                <a:spLocks/>
              </p:cNvSpPr>
              <p:nvPr/>
            </p:nvSpPr>
            <p:spPr>
              <a:xfrm>
                <a:off x="6499374" y="4236964"/>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3" name="Flowchart: Connector 12"/>
              <p:cNvSpPr>
                <a:spLocks/>
              </p:cNvSpPr>
              <p:nvPr/>
            </p:nvSpPr>
            <p:spPr>
              <a:xfrm>
                <a:off x="5674581" y="3105200"/>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4" name="Flowchart: Connector 13"/>
              <p:cNvSpPr>
                <a:spLocks/>
              </p:cNvSpPr>
              <p:nvPr/>
            </p:nvSpPr>
            <p:spPr>
              <a:xfrm>
                <a:off x="5934694" y="1836139"/>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17" name="Arrow: Curved Left 16"/>
              <p:cNvSpPr>
                <a:spLocks/>
              </p:cNvSpPr>
              <p:nvPr/>
            </p:nvSpPr>
            <p:spPr>
              <a:xfrm rot="20975783">
                <a:off x="9608254" y="2195008"/>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uFillTx/>
                </a:endParaRPr>
              </a:p>
            </p:txBody>
          </p:sp>
          <p:sp>
            <p:nvSpPr>
              <p:cNvPr id="20" name="Arrow: Curved Left 19"/>
              <p:cNvSpPr>
                <a:spLocks/>
              </p:cNvSpPr>
              <p:nvPr/>
            </p:nvSpPr>
            <p:spPr>
              <a:xfrm rot="18421865">
                <a:off x="8518748" y="587684"/>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1" name="Arrow: Curved Left 20"/>
              <p:cNvSpPr>
                <a:spLocks/>
              </p:cNvSpPr>
              <p:nvPr/>
            </p:nvSpPr>
            <p:spPr>
              <a:xfrm rot="1725839">
                <a:off x="9188425" y="4121199"/>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2" name="Arrow: Curved Left 21"/>
              <p:cNvSpPr>
                <a:spLocks/>
              </p:cNvSpPr>
              <p:nvPr/>
            </p:nvSpPr>
            <p:spPr>
              <a:xfrm rot="5400000">
                <a:off x="7363269" y="5026474"/>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3" name="Arrow: Curved Left 22"/>
              <p:cNvSpPr>
                <a:spLocks/>
              </p:cNvSpPr>
              <p:nvPr/>
            </p:nvSpPr>
            <p:spPr>
              <a:xfrm rot="8716405">
                <a:off x="5497278" y="4076870"/>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4" name="Arrow: Curved Left 23"/>
              <p:cNvSpPr>
                <a:spLocks/>
              </p:cNvSpPr>
              <p:nvPr/>
            </p:nvSpPr>
            <p:spPr>
              <a:xfrm rot="11702045">
                <a:off x="5087056" y="2105001"/>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25" name="Arrow: Curved Left 24"/>
              <p:cNvSpPr>
                <a:spLocks/>
              </p:cNvSpPr>
              <p:nvPr/>
            </p:nvSpPr>
            <p:spPr>
              <a:xfrm rot="14082977">
                <a:off x="6164168" y="511733"/>
                <a:ext cx="687897" cy="134888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grpSp>
        <p:sp>
          <p:nvSpPr>
            <p:cNvPr id="27" name="TextBox 26"/>
            <p:cNvSpPr txBox="1">
              <a:spLocks/>
            </p:cNvSpPr>
            <p:nvPr/>
          </p:nvSpPr>
          <p:spPr>
            <a:xfrm>
              <a:off x="8151554" y="1083781"/>
              <a:ext cx="1192298" cy="646331"/>
            </a:xfrm>
            <a:prstGeom prst="rect">
              <a:avLst/>
            </a:prstGeom>
            <a:noFill/>
          </p:spPr>
          <p:txBody>
            <a:bodyPr wrap="square" rtlCol="0">
              <a:spAutoFit/>
            </a:bodyPr>
            <a:lstStyle/>
            <a:p>
              <a:r>
                <a:rPr lang="en-SG" dirty="0">
                  <a:uFillTx/>
                </a:rPr>
                <a:t>Welcome Page</a:t>
              </a:r>
            </a:p>
          </p:txBody>
        </p:sp>
        <p:sp>
          <p:nvSpPr>
            <p:cNvPr id="28" name="TextBox 27"/>
            <p:cNvSpPr txBox="1">
              <a:spLocks/>
            </p:cNvSpPr>
            <p:nvPr/>
          </p:nvSpPr>
          <p:spPr>
            <a:xfrm>
              <a:off x="9412086" y="1977836"/>
              <a:ext cx="1192298" cy="646331"/>
            </a:xfrm>
            <a:prstGeom prst="rect">
              <a:avLst/>
            </a:prstGeom>
            <a:noFill/>
          </p:spPr>
          <p:txBody>
            <a:bodyPr wrap="square" rtlCol="0">
              <a:spAutoFit/>
            </a:bodyPr>
            <a:lstStyle/>
            <a:p>
              <a:r>
                <a:rPr lang="en-SG" dirty="0">
                  <a:uFillTx/>
                </a:rPr>
                <a:t>Register Page</a:t>
              </a:r>
            </a:p>
          </p:txBody>
        </p:sp>
        <p:sp>
          <p:nvSpPr>
            <p:cNvPr id="29" name="TextBox 28"/>
            <p:cNvSpPr txBox="1">
              <a:spLocks/>
            </p:cNvSpPr>
            <p:nvPr/>
          </p:nvSpPr>
          <p:spPr>
            <a:xfrm>
              <a:off x="8992092" y="4375184"/>
              <a:ext cx="1192298" cy="646331"/>
            </a:xfrm>
            <a:prstGeom prst="rect">
              <a:avLst/>
            </a:prstGeom>
            <a:noFill/>
          </p:spPr>
          <p:txBody>
            <a:bodyPr wrap="square" rtlCol="0">
              <a:spAutoFit/>
            </a:bodyPr>
            <a:lstStyle/>
            <a:p>
              <a:r>
                <a:rPr lang="en-SG" dirty="0">
                  <a:uFillTx/>
                </a:rPr>
                <a:t>Edit user profile</a:t>
              </a:r>
            </a:p>
          </p:txBody>
        </p:sp>
        <p:sp>
          <p:nvSpPr>
            <p:cNvPr id="30" name="TextBox 29"/>
            <p:cNvSpPr txBox="1">
              <a:spLocks/>
            </p:cNvSpPr>
            <p:nvPr/>
          </p:nvSpPr>
          <p:spPr>
            <a:xfrm>
              <a:off x="9443863" y="3353452"/>
              <a:ext cx="1192298" cy="369332"/>
            </a:xfrm>
            <a:prstGeom prst="rect">
              <a:avLst/>
            </a:prstGeom>
            <a:noFill/>
          </p:spPr>
          <p:txBody>
            <a:bodyPr wrap="square" rtlCol="0">
              <a:spAutoFit/>
            </a:bodyPr>
            <a:lstStyle/>
            <a:p>
              <a:r>
                <a:rPr lang="en-SG" dirty="0">
                  <a:uFillTx/>
                </a:rPr>
                <a:t>Login Page</a:t>
              </a:r>
            </a:p>
          </p:txBody>
        </p:sp>
        <p:sp>
          <p:nvSpPr>
            <p:cNvPr id="31" name="TextBox 30"/>
            <p:cNvSpPr txBox="1">
              <a:spLocks/>
            </p:cNvSpPr>
            <p:nvPr/>
          </p:nvSpPr>
          <p:spPr>
            <a:xfrm>
              <a:off x="7622410" y="4337626"/>
              <a:ext cx="1192298" cy="646331"/>
            </a:xfrm>
            <a:prstGeom prst="rect">
              <a:avLst/>
            </a:prstGeom>
            <a:noFill/>
          </p:spPr>
          <p:txBody>
            <a:bodyPr wrap="square" rtlCol="0">
              <a:spAutoFit/>
            </a:bodyPr>
            <a:lstStyle/>
            <a:p>
              <a:r>
                <a:rPr lang="en-SG" dirty="0">
                  <a:uFillTx/>
                </a:rPr>
                <a:t>Home Page</a:t>
              </a:r>
            </a:p>
          </p:txBody>
        </p:sp>
        <p:sp>
          <p:nvSpPr>
            <p:cNvPr id="33" name="TextBox 32"/>
            <p:cNvSpPr txBox="1">
              <a:spLocks/>
            </p:cNvSpPr>
            <p:nvPr/>
          </p:nvSpPr>
          <p:spPr>
            <a:xfrm>
              <a:off x="6626605" y="3344797"/>
              <a:ext cx="1192298" cy="369332"/>
            </a:xfrm>
            <a:prstGeom prst="rect">
              <a:avLst/>
            </a:prstGeom>
            <a:noFill/>
          </p:spPr>
          <p:txBody>
            <a:bodyPr wrap="square" rtlCol="0">
              <a:spAutoFit/>
            </a:bodyPr>
            <a:lstStyle/>
            <a:p>
              <a:r>
                <a:rPr lang="en-SG" dirty="0">
                  <a:uFillTx/>
                </a:rPr>
                <a:t>Diet Plans</a:t>
              </a:r>
            </a:p>
          </p:txBody>
        </p:sp>
        <p:sp>
          <p:nvSpPr>
            <p:cNvPr id="34" name="TextBox 33"/>
            <p:cNvSpPr txBox="1">
              <a:spLocks/>
            </p:cNvSpPr>
            <p:nvPr/>
          </p:nvSpPr>
          <p:spPr>
            <a:xfrm>
              <a:off x="6929247" y="1887863"/>
              <a:ext cx="1192298" cy="738664"/>
            </a:xfrm>
            <a:prstGeom prst="rect">
              <a:avLst/>
            </a:prstGeom>
            <a:noFill/>
          </p:spPr>
          <p:txBody>
            <a:bodyPr wrap="square" rtlCol="0">
              <a:spAutoFit/>
            </a:bodyPr>
            <a:lstStyle/>
            <a:p>
              <a:r>
                <a:rPr lang="en-SG" sz="1400" dirty="0">
                  <a:uFillTx/>
                </a:rPr>
                <a:t>Lose or healthy diet plan</a:t>
              </a:r>
            </a:p>
          </p:txBody>
        </p:sp>
        <p:sp>
          <p:nvSpPr>
            <p:cNvPr id="36" name="Flowchart: Connector 35"/>
            <p:cNvSpPr>
              <a:spLocks/>
            </p:cNvSpPr>
            <p:nvPr/>
          </p:nvSpPr>
          <p:spPr>
            <a:xfrm>
              <a:off x="8079016" y="2565760"/>
              <a:ext cx="1066800" cy="10287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rtlCol="0" fromWordArt="0" anchor="ctr" anchorCtr="0" forceAA="0" compatLnSpc="1">
              <a:prstTxWarp prst="textNoShape">
                <a:avLst/>
              </a:prstTxWarp>
              <a:noAutofit/>
            </a:bodyPr>
            <a:lstStyle/>
            <a:p>
              <a:pPr marL="365760" algn="ctr">
                <a:spcBef>
                  <a:spcPts val="300"/>
                </a:spcBef>
                <a:spcAft>
                  <a:spcPts val="300"/>
                </a:spcAft>
              </a:pPr>
              <a:endParaRPr lang="en-SG" sz="1200" dirty="0">
                <a:effectLst/>
                <a:uFillTx/>
                <a:latin typeface="Times New Roman" panose="02020603050405020304" pitchFamily="18" charset="0"/>
                <a:ea typeface="Times New Roman" panose="02020603050405020304" pitchFamily="18" charset="0"/>
              </a:endParaRPr>
            </a:p>
          </p:txBody>
        </p:sp>
        <p:sp>
          <p:nvSpPr>
            <p:cNvPr id="37" name="Arrow: Curved Left 36"/>
            <p:cNvSpPr>
              <a:spLocks/>
            </p:cNvSpPr>
            <p:nvPr/>
          </p:nvSpPr>
          <p:spPr>
            <a:xfrm rot="17868184">
              <a:off x="8223192" y="1791345"/>
              <a:ext cx="382148" cy="80535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uFillTx/>
              </a:endParaRPr>
            </a:p>
          </p:txBody>
        </p:sp>
        <p:sp>
          <p:nvSpPr>
            <p:cNvPr id="38" name="TextBox 37"/>
            <p:cNvSpPr txBox="1">
              <a:spLocks/>
            </p:cNvSpPr>
            <p:nvPr/>
          </p:nvSpPr>
          <p:spPr>
            <a:xfrm>
              <a:off x="8151554" y="2667688"/>
              <a:ext cx="1192298" cy="830997"/>
            </a:xfrm>
            <a:prstGeom prst="rect">
              <a:avLst/>
            </a:prstGeom>
            <a:noFill/>
          </p:spPr>
          <p:txBody>
            <a:bodyPr wrap="square" rtlCol="0">
              <a:spAutoFit/>
            </a:bodyPr>
            <a:lstStyle/>
            <a:p>
              <a:r>
                <a:rPr lang="en-SG" sz="1600" dirty="0">
                  <a:uFillTx/>
                </a:rPr>
                <a:t>Diet Plan will be displayed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5400" dirty="0">
                <a:solidFill>
                  <a:schemeClr val="bg1"/>
                </a:solidFill>
                <a:uFillTx/>
                <a:latin typeface="Castellar" pitchFamily="18" charset="0"/>
              </a:rPr>
              <a:t>How can this benefit doctors?</a:t>
            </a:r>
          </a:p>
        </p:txBody>
      </p:sp>
      <p:sp>
        <p:nvSpPr>
          <p:cNvPr id="4" name="Content Placeholder 3"/>
          <p:cNvSpPr>
            <a:spLocks noGrp="1"/>
          </p:cNvSpPr>
          <p:nvPr>
            <p:ph sz="half" idx="1"/>
          </p:nvPr>
        </p:nvSpPr>
        <p:spPr>
          <a:xfrm>
            <a:off x="1055440" y="1772816"/>
            <a:ext cx="10297144" cy="4495800"/>
          </a:xfrm>
        </p:spPr>
        <p:txBody>
          <a:bodyPr>
            <a:normAutofit/>
          </a:bodyPr>
          <a:lstStyle/>
          <a:p>
            <a:pPr>
              <a:buFont typeface="Courier New" panose="02070309020205020404" pitchFamily="49" charset="0"/>
              <a:buChar char="o"/>
            </a:pPr>
            <a:r>
              <a:rPr lang="en-US" sz="2800" dirty="0">
                <a:solidFill>
                  <a:schemeClr val="bg1"/>
                </a:solidFill>
                <a:uFillTx/>
              </a:rPr>
              <a:t>By booking an appointment the doctor can actually schedule their own day for the patients and plan ahead of time</a:t>
            </a:r>
          </a:p>
          <a:p>
            <a:pPr>
              <a:buFont typeface="Courier New" panose="02070309020205020404" pitchFamily="49" charset="0"/>
              <a:buChar char="o"/>
            </a:pPr>
            <a:r>
              <a:rPr lang="en-US" sz="2800" dirty="0">
                <a:solidFill>
                  <a:schemeClr val="bg1"/>
                </a:solidFill>
                <a:uFillTx/>
              </a:rPr>
              <a:t>It can also benefit doctors as they can check a patients medical history on the application</a:t>
            </a:r>
          </a:p>
          <a:p>
            <a:pPr marL="45720" indent="0">
              <a:buNone/>
            </a:pPr>
            <a:endParaRPr lang="en-US" sz="2800" dirty="0">
              <a:solidFill>
                <a:schemeClr val="bg1"/>
              </a:solidFill>
              <a:uFillTx/>
            </a:endParaRPr>
          </a:p>
        </p:txBody>
      </p:sp>
      <p:sp>
        <p:nvSpPr>
          <p:cNvPr id="5" name="AutoShape 2" descr="Image result for alarm icon png"/>
          <p:cNvSpPr>
            <a:spLocks noChangeAspect="1" noChangeArrowheads="1"/>
          </p:cNvSpPr>
          <p:nvPr/>
        </p:nvSpPr>
        <p:spPr bwMode="auto">
          <a:xfrm>
            <a:off x="157163"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uFillTx/>
            </a:endParaRPr>
          </a:p>
        </p:txBody>
      </p:sp>
      <p:pic>
        <p:nvPicPr>
          <p:cNvPr id="6"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1520" y="1151309"/>
            <a:ext cx="9144000" cy="1143000"/>
          </a:xfrm>
        </p:spPr>
        <p:txBody>
          <a:bodyPr>
            <a:normAutofit fontScale="90000"/>
          </a:bodyPr>
          <a:lstStyle/>
          <a:p>
            <a:pPr algn="ctr"/>
            <a:r>
              <a:rPr lang="en-US" sz="5400" dirty="0">
                <a:solidFill>
                  <a:schemeClr val="bg1"/>
                </a:solidFill>
                <a:uFillTx/>
                <a:latin typeface="Castellar" pitchFamily="18" charset="0"/>
              </a:rPr>
              <a:t>How can the APPLICATION benefit users?</a:t>
            </a:r>
          </a:p>
        </p:txBody>
      </p:sp>
      <p:sp>
        <p:nvSpPr>
          <p:cNvPr id="4" name="Content Placeholder 3"/>
          <p:cNvSpPr>
            <a:spLocks noGrp="1"/>
          </p:cNvSpPr>
          <p:nvPr>
            <p:ph sz="half" idx="1"/>
          </p:nvPr>
        </p:nvSpPr>
        <p:spPr>
          <a:xfrm>
            <a:off x="157163" y="2362200"/>
            <a:ext cx="10297144" cy="4495800"/>
          </a:xfrm>
        </p:spPr>
        <p:txBody>
          <a:bodyPr>
            <a:normAutofit/>
          </a:bodyPr>
          <a:lstStyle/>
          <a:p>
            <a:pPr>
              <a:buFont typeface="Courier New" panose="02070309020205020404" pitchFamily="49" charset="0"/>
              <a:buChar char="o"/>
            </a:pPr>
            <a:r>
              <a:rPr lang="en-US" sz="2200" dirty="0">
                <a:solidFill>
                  <a:schemeClr val="bg1"/>
                </a:solidFill>
                <a:uFillTx/>
              </a:rPr>
              <a:t>The application can benefit the users as they do not have to go to the hospital or polyclinic itself and have to queue for a very long time.</a:t>
            </a:r>
          </a:p>
          <a:p>
            <a:pPr>
              <a:buFont typeface="Courier New" panose="02070309020205020404" pitchFamily="49" charset="0"/>
              <a:buChar char="o"/>
            </a:pPr>
            <a:r>
              <a:rPr lang="en-US" sz="2200" dirty="0">
                <a:solidFill>
                  <a:schemeClr val="bg1"/>
                </a:solidFill>
                <a:uFillTx/>
              </a:rPr>
              <a:t>Users can use the BMI calculator to get a good idea of their current fitness level to find out suitable exercises for them to do.</a:t>
            </a:r>
          </a:p>
          <a:p>
            <a:pPr>
              <a:buFont typeface="Courier New" panose="02070309020205020404" pitchFamily="49" charset="0"/>
              <a:buChar char="o"/>
            </a:pPr>
            <a:r>
              <a:rPr lang="en-US" sz="2200" dirty="0">
                <a:solidFill>
                  <a:schemeClr val="bg1"/>
                </a:solidFill>
                <a:uFillTx/>
              </a:rPr>
              <a:t>Users can keep track of their diet plans as the application provides a weekly guide process of their food intake.</a:t>
            </a:r>
          </a:p>
          <a:p>
            <a:pPr>
              <a:buFont typeface="Courier New" panose="02070309020205020404" pitchFamily="49" charset="0"/>
              <a:buChar char="o"/>
            </a:pPr>
            <a:r>
              <a:rPr lang="en-US" sz="2200" dirty="0">
                <a:solidFill>
                  <a:schemeClr val="bg1"/>
                </a:solidFill>
                <a:uFillTx/>
              </a:rPr>
              <a:t>Users can do the diabetes risk assessment to know if they are in risk of getting diabetes in the future</a:t>
            </a:r>
          </a:p>
          <a:p>
            <a:pPr>
              <a:buFont typeface="Courier New" panose="02070309020205020404" pitchFamily="49" charset="0"/>
              <a:buChar char="o"/>
            </a:pPr>
            <a:r>
              <a:rPr lang="en-US" sz="2200" dirty="0">
                <a:solidFill>
                  <a:schemeClr val="bg1"/>
                </a:solidFill>
                <a:uFillTx/>
              </a:rPr>
              <a:t>Users can access the list of diseases to see illnesses’ symptoms and how can they prevent themselves from getting it.</a:t>
            </a:r>
          </a:p>
          <a:p>
            <a:endParaRPr lang="en-US" sz="2800" dirty="0">
              <a:uFillTx/>
            </a:endParaRPr>
          </a:p>
        </p:txBody>
      </p:sp>
      <p:sp>
        <p:nvSpPr>
          <p:cNvPr id="5" name="AutoShape 2" descr="Image result for alarm icon png"/>
          <p:cNvSpPr>
            <a:spLocks noChangeAspect="1" noChangeArrowheads="1"/>
          </p:cNvSpPr>
          <p:nvPr/>
        </p:nvSpPr>
        <p:spPr bwMode="auto">
          <a:xfrm>
            <a:off x="157163"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uFillTx/>
            </a:endParaRPr>
          </a:p>
        </p:txBody>
      </p:sp>
      <p:pic>
        <p:nvPicPr>
          <p:cNvPr id="6"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00656" y="457200"/>
            <a:ext cx="9144000" cy="1143000"/>
          </a:xfrm>
        </p:spPr>
        <p:txBody>
          <a:bodyPr/>
          <a:lstStyle/>
          <a:p>
            <a:r>
              <a:rPr lang="en-SG" dirty="0">
                <a:uFillTx/>
              </a:rPr>
              <a:t>Ways to improve our application </a:t>
            </a:r>
          </a:p>
        </p:txBody>
      </p:sp>
      <p:sp>
        <p:nvSpPr>
          <p:cNvPr id="3" name="Content Placeholder 2"/>
          <p:cNvSpPr>
            <a:spLocks noGrp="1"/>
          </p:cNvSpPr>
          <p:nvPr>
            <p:ph sz="half" idx="1"/>
          </p:nvPr>
        </p:nvSpPr>
        <p:spPr>
          <a:xfrm>
            <a:off x="2206545" y="1752937"/>
            <a:ext cx="4495800" cy="4462272"/>
          </a:xfrm>
        </p:spPr>
        <p:txBody>
          <a:bodyPr>
            <a:normAutofit lnSpcReduction="10000"/>
          </a:bodyPr>
          <a:lstStyle/>
          <a:p>
            <a:pPr>
              <a:buFont typeface="Courier New" panose="02070309020205020404" pitchFamily="49" charset="0"/>
              <a:buChar char="o"/>
            </a:pPr>
            <a:r>
              <a:rPr lang="en-SG" dirty="0">
                <a:uFillTx/>
              </a:rPr>
              <a:t>We can add a link from the workout plan to Spotify so that users can listen to their favourite tunes while working out.</a:t>
            </a:r>
          </a:p>
          <a:p>
            <a:pPr>
              <a:buFont typeface="Courier New" panose="02070309020205020404" pitchFamily="49" charset="0"/>
              <a:buChar char="o"/>
            </a:pPr>
            <a:r>
              <a:rPr lang="en-SG" dirty="0">
                <a:uFillTx/>
              </a:rPr>
              <a:t>We can add the total distance travelled by a user in the steps counter, so that they can see how far they have ran</a:t>
            </a:r>
          </a:p>
          <a:p>
            <a:pPr>
              <a:buFont typeface="Courier New" panose="02070309020205020404" pitchFamily="49" charset="0"/>
              <a:buChar char="o"/>
            </a:pPr>
            <a:r>
              <a:rPr lang="en-SG" dirty="0">
                <a:uFillTx/>
              </a:rPr>
              <a:t>We can add notifications and pop-ups so that users will always be updated on their workout and diet plans</a:t>
            </a:r>
          </a:p>
          <a:p>
            <a:pPr>
              <a:buFont typeface="Courier New" panose="02070309020205020404" pitchFamily="49" charset="0"/>
              <a:buChar char="o"/>
            </a:pPr>
            <a:r>
              <a:rPr lang="en-SG" dirty="0">
                <a:uFillTx/>
              </a:rPr>
              <a:t>Lastly, we can add a memo section for users to fill in so that they can remember things they want to do or bring like water bottles, notebooks and earphones </a:t>
            </a:r>
          </a:p>
          <a:p>
            <a:pPr>
              <a:buFont typeface="Courier New" panose="02070309020205020404" pitchFamily="49" charset="0"/>
              <a:buChar char="o"/>
            </a:pPr>
            <a:endParaRPr lang="en-SG" dirty="0">
              <a:uFillTx/>
            </a:endParaRPr>
          </a:p>
        </p:txBody>
      </p:sp>
      <p:pic>
        <p:nvPicPr>
          <p:cNvPr id="8" name="Picture 7"/>
          <p:cNvPicPr>
            <a:picLocks noChangeAspect="1"/>
          </p:cNvPicPr>
          <p:nvPr/>
        </p:nvPicPr>
        <p:blipFill>
          <a:blip r:embed="rId2" cstate="print"/>
          <a:stretch>
            <a:fillRect/>
          </a:stretch>
        </p:blipFill>
        <p:spPr>
          <a:xfrm>
            <a:off x="496824" y="622808"/>
            <a:ext cx="1466088" cy="9773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uFillTx/>
              </a:rPr>
              <a:t>Purpose of the </a:t>
            </a:r>
            <a:r>
              <a:rPr lang="en-SG" b="1" dirty="0" err="1">
                <a:uFillTx/>
              </a:rPr>
              <a:t>healthees</a:t>
            </a:r>
            <a:r>
              <a:rPr lang="en-SG" b="1" dirty="0">
                <a:uFillTx/>
              </a:rPr>
              <a:t> application</a:t>
            </a:r>
          </a:p>
        </p:txBody>
      </p:sp>
      <p:sp>
        <p:nvSpPr>
          <p:cNvPr id="5" name="Content Placeholder 4"/>
          <p:cNvSpPr>
            <a:spLocks noGrp="1"/>
          </p:cNvSpPr>
          <p:nvPr>
            <p:ph idx="1"/>
          </p:nvPr>
        </p:nvSpPr>
        <p:spPr/>
        <p:txBody>
          <a:bodyPr/>
          <a:lstStyle/>
          <a:p>
            <a:pPr>
              <a:buFont typeface="Courier New" panose="02070309020205020404" pitchFamily="49" charset="0"/>
              <a:buChar char="o"/>
            </a:pPr>
            <a:r>
              <a:rPr lang="en-SG" dirty="0">
                <a:uFillTx/>
              </a:rPr>
              <a:t>Allows users to manage and organize their workouts and diets without having to rely on notepads and memory</a:t>
            </a:r>
          </a:p>
          <a:p>
            <a:pPr>
              <a:buFont typeface="Courier New" panose="02070309020205020404" pitchFamily="49" charset="0"/>
              <a:buChar char="o"/>
            </a:pPr>
            <a:r>
              <a:rPr lang="en-SG" dirty="0">
                <a:uFillTx/>
              </a:rPr>
              <a:t>It provides different workouts for average and overweight people to participate in.</a:t>
            </a:r>
          </a:p>
          <a:p>
            <a:pPr>
              <a:buFont typeface="Courier New" panose="02070309020205020404" pitchFamily="49" charset="0"/>
              <a:buChar char="o"/>
            </a:pPr>
            <a:r>
              <a:rPr lang="en-SG" dirty="0">
                <a:uFillTx/>
              </a:rPr>
              <a:t>It has programmes and activities for different age groups such as children, adults and even senior citizens.</a:t>
            </a:r>
          </a:p>
          <a:p>
            <a:pPr>
              <a:buFont typeface="Courier New" panose="02070309020205020404" pitchFamily="49" charset="0"/>
              <a:buChar char="o"/>
            </a:pPr>
            <a:r>
              <a:rPr lang="en-SG" dirty="0">
                <a:uFillTx/>
              </a:rPr>
              <a:t>The application is easy to use, reliable and convenient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p:cNvSpPr>
          <p:nvPr/>
        </p:nvSpPr>
        <p:spPr>
          <a:xfrm>
            <a:off x="939567" y="553673"/>
            <a:ext cx="3154261" cy="369332"/>
          </a:xfrm>
          <a:prstGeom prst="rect">
            <a:avLst/>
          </a:prstGeom>
          <a:noFill/>
        </p:spPr>
        <p:txBody>
          <a:bodyPr wrap="square" rtlCol="0">
            <a:spAutoFit/>
          </a:bodyPr>
          <a:lstStyle/>
          <a:p>
            <a:r>
              <a:rPr lang="en-SG" b="1" dirty="0">
                <a:solidFill>
                  <a:schemeClr val="bg1"/>
                </a:solidFill>
                <a:uFillTx/>
              </a:rPr>
              <a:t>Responsibility Matrix</a:t>
            </a:r>
          </a:p>
        </p:txBody>
      </p:sp>
      <p:graphicFrame>
        <p:nvGraphicFramePr>
          <p:cNvPr id="12" name="Table 11"/>
          <p:cNvGraphicFramePr>
            <a:graphicFrameLocks noGrp="1"/>
          </p:cNvGraphicFramePr>
          <p:nvPr/>
        </p:nvGraphicFramePr>
        <p:xfrm>
          <a:off x="1159875" y="994550"/>
          <a:ext cx="10312869" cy="5191760"/>
        </p:xfrm>
        <a:graphic>
          <a:graphicData uri="http://schemas.openxmlformats.org/drawingml/2006/table">
            <a:tbl>
              <a:tblPr firstRow="1" bandRow="1">
                <a:tableStyleId>{125E5076-3810-47DD-B79F-674D7AD40C01}</a:tableStyleId>
              </a:tblPr>
              <a:tblGrid>
                <a:gridCol w="1473267">
                  <a:extLst>
                    <a:ext uri="{9D8B030D-6E8A-4147-A177-3AD203B41FA5}">
                      <a16:colId xmlns:a16="http://schemas.microsoft.com/office/drawing/2014/main" val="20000"/>
                    </a:ext>
                  </a:extLst>
                </a:gridCol>
                <a:gridCol w="1473267">
                  <a:extLst>
                    <a:ext uri="{9D8B030D-6E8A-4147-A177-3AD203B41FA5}">
                      <a16:colId xmlns:a16="http://schemas.microsoft.com/office/drawing/2014/main" val="20001"/>
                    </a:ext>
                  </a:extLst>
                </a:gridCol>
                <a:gridCol w="1473267">
                  <a:extLst>
                    <a:ext uri="{9D8B030D-6E8A-4147-A177-3AD203B41FA5}">
                      <a16:colId xmlns:a16="http://schemas.microsoft.com/office/drawing/2014/main" val="20002"/>
                    </a:ext>
                  </a:extLst>
                </a:gridCol>
                <a:gridCol w="1473267">
                  <a:extLst>
                    <a:ext uri="{9D8B030D-6E8A-4147-A177-3AD203B41FA5}">
                      <a16:colId xmlns:a16="http://schemas.microsoft.com/office/drawing/2014/main" val="20003"/>
                    </a:ext>
                  </a:extLst>
                </a:gridCol>
                <a:gridCol w="1473267">
                  <a:extLst>
                    <a:ext uri="{9D8B030D-6E8A-4147-A177-3AD203B41FA5}">
                      <a16:colId xmlns:a16="http://schemas.microsoft.com/office/drawing/2014/main" val="20004"/>
                    </a:ext>
                  </a:extLst>
                </a:gridCol>
                <a:gridCol w="1473267">
                  <a:extLst>
                    <a:ext uri="{9D8B030D-6E8A-4147-A177-3AD203B41FA5}">
                      <a16:colId xmlns:a16="http://schemas.microsoft.com/office/drawing/2014/main" val="20005"/>
                    </a:ext>
                  </a:extLst>
                </a:gridCol>
                <a:gridCol w="1473267">
                  <a:extLst>
                    <a:ext uri="{9D8B030D-6E8A-4147-A177-3AD203B41FA5}">
                      <a16:colId xmlns:a16="http://schemas.microsoft.com/office/drawing/2014/main" val="20006"/>
                    </a:ext>
                  </a:extLst>
                </a:gridCol>
              </a:tblGrid>
              <a:tr h="370840">
                <a:tc>
                  <a:txBody>
                    <a:bodyPr/>
                    <a:lstStyle/>
                    <a:p>
                      <a:pPr algn="ctr"/>
                      <a:r>
                        <a:rPr lang="en-SG" sz="900" dirty="0">
                          <a:uFillTx/>
                        </a:rPr>
                        <a:t>S/no.</a:t>
                      </a:r>
                    </a:p>
                  </a:txBody>
                  <a:tcPr/>
                </a:tc>
                <a:tc>
                  <a:txBody>
                    <a:bodyPr/>
                    <a:lstStyle/>
                    <a:p>
                      <a:pPr algn="ctr"/>
                      <a:r>
                        <a:rPr lang="en-SG" sz="900" dirty="0">
                          <a:uFillTx/>
                        </a:rPr>
                        <a:t>Tasks</a:t>
                      </a:r>
                    </a:p>
                  </a:txBody>
                  <a:tcPr/>
                </a:tc>
                <a:tc>
                  <a:txBody>
                    <a:bodyPr/>
                    <a:lstStyle/>
                    <a:p>
                      <a:pPr algn="ctr"/>
                      <a:r>
                        <a:rPr lang="en-SG" sz="900" dirty="0">
                          <a:uFillTx/>
                        </a:rPr>
                        <a:t>Daniel</a:t>
                      </a:r>
                    </a:p>
                  </a:txBody>
                  <a:tcPr/>
                </a:tc>
                <a:tc>
                  <a:txBody>
                    <a:bodyPr/>
                    <a:lstStyle/>
                    <a:p>
                      <a:pPr algn="ctr"/>
                      <a:r>
                        <a:rPr lang="en-SG" sz="900" dirty="0">
                          <a:uFillTx/>
                        </a:rPr>
                        <a:t>Radhia</a:t>
                      </a:r>
                    </a:p>
                  </a:txBody>
                  <a:tcPr/>
                </a:tc>
                <a:tc>
                  <a:txBody>
                    <a:bodyPr/>
                    <a:lstStyle/>
                    <a:p>
                      <a:pPr algn="ctr"/>
                      <a:r>
                        <a:rPr lang="en-SG" sz="900" dirty="0">
                          <a:uFillTx/>
                        </a:rPr>
                        <a:t>Carissa</a:t>
                      </a:r>
                    </a:p>
                  </a:txBody>
                  <a:tcPr/>
                </a:tc>
                <a:tc>
                  <a:txBody>
                    <a:bodyPr/>
                    <a:lstStyle/>
                    <a:p>
                      <a:pPr algn="ctr"/>
                      <a:r>
                        <a:rPr lang="en-SG" sz="900" dirty="0">
                          <a:uFillTx/>
                        </a:rPr>
                        <a:t>Justin</a:t>
                      </a:r>
                    </a:p>
                  </a:txBody>
                  <a:tcPr/>
                </a:tc>
                <a:tc>
                  <a:txBody>
                    <a:bodyPr/>
                    <a:lstStyle/>
                    <a:p>
                      <a:pPr algn="ctr"/>
                      <a:r>
                        <a:rPr lang="en-SG" sz="900" dirty="0">
                          <a:uFillTx/>
                        </a:rPr>
                        <a:t>Glenn</a:t>
                      </a:r>
                    </a:p>
                  </a:txBody>
                  <a:tcPr/>
                </a:tc>
                <a:extLst>
                  <a:ext uri="{0D108BD9-81ED-4DB2-BD59-A6C34878D82A}">
                    <a16:rowId xmlns:a16="http://schemas.microsoft.com/office/drawing/2014/main" val="10000"/>
                  </a:ext>
                </a:extLst>
              </a:tr>
              <a:tr h="370840">
                <a:tc>
                  <a:txBody>
                    <a:bodyPr/>
                    <a:lstStyle/>
                    <a:p>
                      <a:pPr algn="ctr"/>
                      <a:r>
                        <a:rPr lang="en-SG" sz="900" dirty="0">
                          <a:uFillTx/>
                        </a:rPr>
                        <a:t>1</a:t>
                      </a:r>
                    </a:p>
                  </a:txBody>
                  <a:tcPr/>
                </a:tc>
                <a:tc>
                  <a:txBody>
                    <a:bodyPr/>
                    <a:lstStyle/>
                    <a:p>
                      <a:pPr algn="ctr"/>
                      <a:r>
                        <a:rPr lang="en-SG" sz="900" dirty="0">
                          <a:uFillTx/>
                        </a:rPr>
                        <a:t>Installation Of Windows 10</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extLst>
                  <a:ext uri="{0D108BD9-81ED-4DB2-BD59-A6C34878D82A}">
                    <a16:rowId xmlns:a16="http://schemas.microsoft.com/office/drawing/2014/main" val="10001"/>
                  </a:ext>
                </a:extLst>
              </a:tr>
              <a:tr h="370840">
                <a:tc>
                  <a:txBody>
                    <a:bodyPr/>
                    <a:lstStyle/>
                    <a:p>
                      <a:pPr algn="ctr"/>
                      <a:r>
                        <a:rPr lang="en-SG" sz="900" dirty="0">
                          <a:uFillTx/>
                        </a:rPr>
                        <a:t>2</a:t>
                      </a:r>
                    </a:p>
                  </a:txBody>
                  <a:tcPr/>
                </a:tc>
                <a:tc>
                  <a:txBody>
                    <a:bodyPr/>
                    <a:lstStyle/>
                    <a:p>
                      <a:pPr algn="ctr"/>
                      <a:r>
                        <a:rPr lang="en-SG" sz="900" dirty="0">
                          <a:uFillTx/>
                        </a:rPr>
                        <a:t>Installation of Android Studio</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extLst>
                  <a:ext uri="{0D108BD9-81ED-4DB2-BD59-A6C34878D82A}">
                    <a16:rowId xmlns:a16="http://schemas.microsoft.com/office/drawing/2014/main" val="10002"/>
                  </a:ext>
                </a:extLst>
              </a:tr>
              <a:tr h="370840">
                <a:tc>
                  <a:txBody>
                    <a:bodyPr/>
                    <a:lstStyle/>
                    <a:p>
                      <a:pPr algn="ctr"/>
                      <a:r>
                        <a:rPr lang="en-SG" sz="900" dirty="0">
                          <a:uFillTx/>
                        </a:rPr>
                        <a:t>3</a:t>
                      </a:r>
                    </a:p>
                  </a:txBody>
                  <a:tcPr/>
                </a:tc>
                <a:tc>
                  <a:txBody>
                    <a:bodyPr/>
                    <a:lstStyle/>
                    <a:p>
                      <a:pPr algn="ctr"/>
                      <a:r>
                        <a:rPr lang="en-SG" sz="900" dirty="0">
                          <a:uFillTx/>
                        </a:rPr>
                        <a:t>Tutorial of Android Studio</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S</a:t>
                      </a:r>
                    </a:p>
                  </a:txBody>
                  <a:tcPr/>
                </a:tc>
                <a:tc>
                  <a:txBody>
                    <a:bodyPr/>
                    <a:lstStyle/>
                    <a:p>
                      <a:pPr algn="ctr"/>
                      <a:endParaRPr lang="en-SG" sz="900" dirty="0">
                        <a:uFillTx/>
                      </a:endParaRPr>
                    </a:p>
                  </a:txBody>
                  <a:tcPr/>
                </a:tc>
                <a:extLst>
                  <a:ext uri="{0D108BD9-81ED-4DB2-BD59-A6C34878D82A}">
                    <a16:rowId xmlns:a16="http://schemas.microsoft.com/office/drawing/2014/main" val="10003"/>
                  </a:ext>
                </a:extLst>
              </a:tr>
              <a:tr h="370840">
                <a:tc>
                  <a:txBody>
                    <a:bodyPr/>
                    <a:lstStyle/>
                    <a:p>
                      <a:pPr algn="ctr"/>
                      <a:r>
                        <a:rPr lang="en-SG" sz="900" dirty="0">
                          <a:uFillTx/>
                        </a:rPr>
                        <a:t>4</a:t>
                      </a:r>
                    </a:p>
                  </a:txBody>
                  <a:tcPr/>
                </a:tc>
                <a:tc>
                  <a:txBody>
                    <a:bodyPr/>
                    <a:lstStyle/>
                    <a:p>
                      <a:pPr algn="ctr"/>
                      <a:r>
                        <a:rPr lang="en-SG" sz="900" dirty="0">
                          <a:uFillTx/>
                        </a:rPr>
                        <a:t>Application Idea, design &amp; layout</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extLst>
                  <a:ext uri="{0D108BD9-81ED-4DB2-BD59-A6C34878D82A}">
                    <a16:rowId xmlns:a16="http://schemas.microsoft.com/office/drawing/2014/main" val="10004"/>
                  </a:ext>
                </a:extLst>
              </a:tr>
              <a:tr h="370840">
                <a:tc>
                  <a:txBody>
                    <a:bodyPr/>
                    <a:lstStyle/>
                    <a:p>
                      <a:pPr algn="ctr"/>
                      <a:r>
                        <a:rPr lang="en-SG" sz="900" dirty="0">
                          <a:uFillTx/>
                        </a:rPr>
                        <a:t>5</a:t>
                      </a:r>
                    </a:p>
                  </a:txBody>
                  <a:tcPr/>
                </a:tc>
                <a:tc>
                  <a:txBody>
                    <a:bodyPr/>
                    <a:lstStyle/>
                    <a:p>
                      <a:pPr algn="ctr"/>
                      <a:r>
                        <a:rPr lang="en-SG" sz="900" dirty="0">
                          <a:uFillTx/>
                        </a:rPr>
                        <a:t>Research of health websites</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S</a:t>
                      </a:r>
                    </a:p>
                  </a:txBody>
                  <a:tcPr/>
                </a:tc>
                <a:tc>
                  <a:txBody>
                    <a:bodyPr/>
                    <a:lstStyle/>
                    <a:p>
                      <a:pPr algn="ctr"/>
                      <a:endParaRPr lang="en-SG" sz="900" dirty="0">
                        <a:uFillTx/>
                      </a:endParaRPr>
                    </a:p>
                  </a:txBody>
                  <a:tcPr/>
                </a:tc>
                <a:extLst>
                  <a:ext uri="{0D108BD9-81ED-4DB2-BD59-A6C34878D82A}">
                    <a16:rowId xmlns:a16="http://schemas.microsoft.com/office/drawing/2014/main" val="10005"/>
                  </a:ext>
                </a:extLst>
              </a:tr>
              <a:tr h="370840">
                <a:tc>
                  <a:txBody>
                    <a:bodyPr/>
                    <a:lstStyle/>
                    <a:p>
                      <a:pPr algn="ctr"/>
                      <a:r>
                        <a:rPr lang="en-SG" sz="900" dirty="0">
                          <a:uFillTx/>
                        </a:rPr>
                        <a:t>6</a:t>
                      </a:r>
                    </a:p>
                  </a:txBody>
                  <a:tcPr/>
                </a:tc>
                <a:tc>
                  <a:txBody>
                    <a:bodyPr/>
                    <a:lstStyle/>
                    <a:p>
                      <a:pPr algn="ctr"/>
                      <a:r>
                        <a:rPr lang="en-SG" sz="900" dirty="0">
                          <a:uFillTx/>
                        </a:rPr>
                        <a:t>Research of codes </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R</a:t>
                      </a:r>
                    </a:p>
                  </a:txBody>
                  <a:tcPr/>
                </a:tc>
                <a:tc>
                  <a:txBody>
                    <a:bodyPr/>
                    <a:lstStyle/>
                    <a:p>
                      <a:pPr algn="ctr"/>
                      <a:r>
                        <a:rPr lang="en-SG" sz="900" dirty="0">
                          <a:uFillTx/>
                        </a:rPr>
                        <a:t>S</a:t>
                      </a:r>
                    </a:p>
                  </a:txBody>
                  <a:tcPr/>
                </a:tc>
                <a:tc>
                  <a:txBody>
                    <a:bodyPr/>
                    <a:lstStyle/>
                    <a:p>
                      <a:pPr algn="ctr"/>
                      <a:endParaRPr lang="en-SG" sz="900">
                        <a:uFillTx/>
                      </a:endParaRPr>
                    </a:p>
                  </a:txBody>
                  <a:tcPr/>
                </a:tc>
                <a:extLst>
                  <a:ext uri="{0D108BD9-81ED-4DB2-BD59-A6C34878D82A}">
                    <a16:rowId xmlns:a16="http://schemas.microsoft.com/office/drawing/2014/main" val="10006"/>
                  </a:ext>
                </a:extLst>
              </a:tr>
              <a:tr h="370840">
                <a:tc>
                  <a:txBody>
                    <a:bodyPr/>
                    <a:lstStyle/>
                    <a:p>
                      <a:pPr algn="ctr"/>
                      <a:r>
                        <a:rPr lang="en-SG" sz="900" dirty="0">
                          <a:uFillTx/>
                        </a:rPr>
                        <a:t>7</a:t>
                      </a:r>
                    </a:p>
                  </a:txBody>
                  <a:tcPr/>
                </a:tc>
                <a:tc>
                  <a:txBody>
                    <a:bodyPr/>
                    <a:lstStyle/>
                    <a:p>
                      <a:pPr algn="ctr"/>
                      <a:r>
                        <a:rPr lang="en-SG" sz="900" dirty="0">
                          <a:uFillTx/>
                        </a:rPr>
                        <a:t>Schedule Management</a:t>
                      </a:r>
                    </a:p>
                  </a:txBody>
                  <a:tcPr/>
                </a:tc>
                <a:tc>
                  <a:txBody>
                    <a:bodyPr/>
                    <a:lstStyle/>
                    <a:p>
                      <a:pPr algn="ctr"/>
                      <a:r>
                        <a:rPr lang="en-SG" sz="900" dirty="0">
                          <a:uFillTx/>
                        </a:rPr>
                        <a:t>S</a:t>
                      </a:r>
                    </a:p>
                  </a:txBody>
                  <a:tcPr/>
                </a:tc>
                <a:tc>
                  <a:txBody>
                    <a:bodyPr/>
                    <a:lstStyle/>
                    <a:p>
                      <a:pPr algn="ctr"/>
                      <a:endParaRPr lang="en-SG" sz="900" dirty="0">
                        <a:uFillTx/>
                      </a:endParaRPr>
                    </a:p>
                  </a:txBody>
                  <a:tcPr/>
                </a:tc>
                <a:tc>
                  <a:txBody>
                    <a:bodyPr/>
                    <a:lstStyle/>
                    <a:p>
                      <a:pPr algn="ctr"/>
                      <a:endParaRPr lang="en-SG" sz="900" dirty="0">
                        <a:uFillTx/>
                      </a:endParaRPr>
                    </a:p>
                  </a:txBody>
                  <a:tcPr/>
                </a:tc>
                <a:tc>
                  <a:txBody>
                    <a:bodyPr/>
                    <a:lstStyle/>
                    <a:p>
                      <a:pPr algn="ctr"/>
                      <a:endParaRPr lang="en-SG" sz="900" dirty="0">
                        <a:uFillTx/>
                      </a:endParaRPr>
                    </a:p>
                  </a:txBody>
                  <a:tcPr/>
                </a:tc>
                <a:tc>
                  <a:txBody>
                    <a:bodyPr/>
                    <a:lstStyle/>
                    <a:p>
                      <a:pPr algn="ctr"/>
                      <a:r>
                        <a:rPr lang="en-SG" sz="900" dirty="0">
                          <a:uFillTx/>
                        </a:rPr>
                        <a:t>R</a:t>
                      </a:r>
                    </a:p>
                  </a:txBody>
                  <a:tcPr/>
                </a:tc>
                <a:extLst>
                  <a:ext uri="{0D108BD9-81ED-4DB2-BD59-A6C34878D82A}">
                    <a16:rowId xmlns:a16="http://schemas.microsoft.com/office/drawing/2014/main" val="10007"/>
                  </a:ext>
                </a:extLst>
              </a:tr>
              <a:tr h="370840">
                <a:tc>
                  <a:txBody>
                    <a:bodyPr/>
                    <a:lstStyle/>
                    <a:p>
                      <a:pPr algn="ctr"/>
                      <a:r>
                        <a:rPr lang="en-SG" sz="900" dirty="0">
                          <a:uFillTx/>
                        </a:rPr>
                        <a:t>8</a:t>
                      </a:r>
                    </a:p>
                  </a:txBody>
                  <a:tcPr/>
                </a:tc>
                <a:tc>
                  <a:txBody>
                    <a:bodyPr/>
                    <a:lstStyle/>
                    <a:p>
                      <a:pPr algn="ctr"/>
                      <a:r>
                        <a:rPr lang="en-SG" sz="900" dirty="0">
                          <a:uFillTx/>
                        </a:rPr>
                        <a:t>Weekly Updates</a:t>
                      </a:r>
                    </a:p>
                  </a:txBody>
                  <a:tcPr/>
                </a:tc>
                <a:tc>
                  <a:txBody>
                    <a:bodyPr/>
                    <a:lstStyle/>
                    <a:p>
                      <a:pPr algn="ctr"/>
                      <a:r>
                        <a:rPr lang="en-SG" sz="900" dirty="0">
                          <a:uFillTx/>
                        </a:rPr>
                        <a:t>S</a:t>
                      </a:r>
                    </a:p>
                  </a:txBody>
                  <a:tcPr/>
                </a:tc>
                <a:tc>
                  <a:txBody>
                    <a:bodyPr/>
                    <a:lstStyle/>
                    <a:p>
                      <a:pPr algn="ctr"/>
                      <a:endParaRPr lang="en-SG" sz="900" dirty="0">
                        <a:uFillTx/>
                      </a:endParaRPr>
                    </a:p>
                  </a:txBody>
                  <a:tcPr/>
                </a:tc>
                <a:tc>
                  <a:txBody>
                    <a:bodyPr/>
                    <a:lstStyle/>
                    <a:p>
                      <a:pPr algn="ctr"/>
                      <a:endParaRPr lang="en-SG" sz="900" dirty="0">
                        <a:uFillTx/>
                      </a:endParaRPr>
                    </a:p>
                  </a:txBody>
                  <a:tcPr/>
                </a:tc>
                <a:tc>
                  <a:txBody>
                    <a:bodyPr/>
                    <a:lstStyle/>
                    <a:p>
                      <a:pPr algn="ctr"/>
                      <a:endParaRPr lang="en-SG" sz="900" dirty="0">
                        <a:uFillTx/>
                      </a:endParaRPr>
                    </a:p>
                  </a:txBody>
                  <a:tcPr/>
                </a:tc>
                <a:tc>
                  <a:txBody>
                    <a:bodyPr/>
                    <a:lstStyle/>
                    <a:p>
                      <a:pPr algn="ctr"/>
                      <a:r>
                        <a:rPr lang="en-SG" sz="900" dirty="0">
                          <a:uFillTx/>
                        </a:rPr>
                        <a:t>R</a:t>
                      </a:r>
                    </a:p>
                  </a:txBody>
                  <a:tcPr/>
                </a:tc>
                <a:extLst>
                  <a:ext uri="{0D108BD9-81ED-4DB2-BD59-A6C34878D82A}">
                    <a16:rowId xmlns:a16="http://schemas.microsoft.com/office/drawing/2014/main" val="10008"/>
                  </a:ext>
                </a:extLst>
              </a:tr>
              <a:tr h="370840">
                <a:tc>
                  <a:txBody>
                    <a:bodyPr/>
                    <a:lstStyle/>
                    <a:p>
                      <a:pPr algn="ctr"/>
                      <a:r>
                        <a:rPr lang="en-SG" sz="900" dirty="0">
                          <a:uFillTx/>
                        </a:rPr>
                        <a:t>9</a:t>
                      </a:r>
                    </a:p>
                  </a:txBody>
                  <a:tcPr/>
                </a:tc>
                <a:tc>
                  <a:txBody>
                    <a:bodyPr/>
                    <a:lstStyle/>
                    <a:p>
                      <a:pPr algn="ctr"/>
                      <a:r>
                        <a:rPr lang="en-SG" sz="900" dirty="0">
                          <a:uFillTx/>
                        </a:rPr>
                        <a:t>Monthly Progress Report</a:t>
                      </a:r>
                    </a:p>
                  </a:txBody>
                  <a:tcPr/>
                </a:tc>
                <a:tc>
                  <a:txBody>
                    <a:bodyPr/>
                    <a:lstStyle/>
                    <a:p>
                      <a:pPr algn="ctr"/>
                      <a:r>
                        <a:rPr lang="en-SG" sz="900" dirty="0">
                          <a:uFillTx/>
                        </a:rPr>
                        <a:t>S</a:t>
                      </a:r>
                    </a:p>
                  </a:txBody>
                  <a:tcPr/>
                </a:tc>
                <a:tc>
                  <a:txBody>
                    <a:bodyPr/>
                    <a:lstStyle/>
                    <a:p>
                      <a:pPr algn="ctr"/>
                      <a:endParaRPr lang="en-SG" sz="900" dirty="0">
                        <a:uFillTx/>
                      </a:endParaRPr>
                    </a:p>
                  </a:txBody>
                  <a:tcPr/>
                </a:tc>
                <a:tc>
                  <a:txBody>
                    <a:bodyPr/>
                    <a:lstStyle/>
                    <a:p>
                      <a:pPr algn="ctr"/>
                      <a:endParaRPr lang="en-SG" sz="900" dirty="0">
                        <a:uFillTx/>
                      </a:endParaRPr>
                    </a:p>
                  </a:txBody>
                  <a:tcPr/>
                </a:tc>
                <a:tc>
                  <a:txBody>
                    <a:bodyPr/>
                    <a:lstStyle/>
                    <a:p>
                      <a:pPr algn="ctr"/>
                      <a:endParaRPr lang="en-SG" sz="900" dirty="0">
                        <a:uFillTx/>
                      </a:endParaRPr>
                    </a:p>
                  </a:txBody>
                  <a:tcPr/>
                </a:tc>
                <a:tc>
                  <a:txBody>
                    <a:bodyPr/>
                    <a:lstStyle/>
                    <a:p>
                      <a:pPr algn="ctr"/>
                      <a:r>
                        <a:rPr lang="en-SG" sz="900" dirty="0">
                          <a:uFillTx/>
                        </a:rPr>
                        <a:t>R</a:t>
                      </a:r>
                    </a:p>
                  </a:txBody>
                  <a:tcPr/>
                </a:tc>
                <a:extLst>
                  <a:ext uri="{0D108BD9-81ED-4DB2-BD59-A6C34878D82A}">
                    <a16:rowId xmlns:a16="http://schemas.microsoft.com/office/drawing/2014/main" val="10009"/>
                  </a:ext>
                </a:extLst>
              </a:tr>
              <a:tr h="370840">
                <a:tc>
                  <a:txBody>
                    <a:bodyPr/>
                    <a:lstStyle/>
                    <a:p>
                      <a:pPr algn="ctr"/>
                      <a:r>
                        <a:rPr lang="en-SG" sz="900" dirty="0">
                          <a:uFillTx/>
                        </a:rPr>
                        <a:t>10</a:t>
                      </a:r>
                    </a:p>
                  </a:txBody>
                  <a:tcPr/>
                </a:tc>
                <a:tc>
                  <a:txBody>
                    <a:bodyPr/>
                    <a:lstStyle/>
                    <a:p>
                      <a:pPr algn="ctr"/>
                      <a:r>
                        <a:rPr lang="en-SG" sz="900" dirty="0">
                          <a:uFillTx/>
                        </a:rPr>
                        <a:t>Welcome Page</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S</a:t>
                      </a:r>
                    </a:p>
                  </a:txBody>
                  <a:tcPr/>
                </a:tc>
                <a:tc>
                  <a:txBody>
                    <a:bodyPr/>
                    <a:lstStyle/>
                    <a:p>
                      <a:pPr algn="ctr"/>
                      <a:endParaRPr lang="en-SG" sz="900" dirty="0">
                        <a:uFillTx/>
                      </a:endParaRPr>
                    </a:p>
                  </a:txBody>
                  <a:tcPr/>
                </a:tc>
                <a:extLst>
                  <a:ext uri="{0D108BD9-81ED-4DB2-BD59-A6C34878D82A}">
                    <a16:rowId xmlns:a16="http://schemas.microsoft.com/office/drawing/2014/main" val="10010"/>
                  </a:ext>
                </a:extLst>
              </a:tr>
              <a:tr h="370840">
                <a:tc>
                  <a:txBody>
                    <a:bodyPr/>
                    <a:lstStyle/>
                    <a:p>
                      <a:pPr algn="ctr"/>
                      <a:r>
                        <a:rPr lang="en-SG" sz="900" dirty="0">
                          <a:uFillTx/>
                        </a:rPr>
                        <a:t>11</a:t>
                      </a:r>
                    </a:p>
                  </a:txBody>
                  <a:tcPr/>
                </a:tc>
                <a:tc>
                  <a:txBody>
                    <a:bodyPr/>
                    <a:lstStyle/>
                    <a:p>
                      <a:pPr algn="ctr"/>
                      <a:r>
                        <a:rPr lang="en-SG" sz="900" dirty="0">
                          <a:uFillTx/>
                        </a:rPr>
                        <a:t>Register Page</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S</a:t>
                      </a:r>
                    </a:p>
                  </a:txBody>
                  <a:tcPr/>
                </a:tc>
                <a:tc>
                  <a:txBody>
                    <a:bodyPr/>
                    <a:lstStyle/>
                    <a:p>
                      <a:pPr algn="ctr"/>
                      <a:endParaRPr lang="en-SG" sz="900" dirty="0">
                        <a:uFillTx/>
                      </a:endParaRPr>
                    </a:p>
                  </a:txBody>
                  <a:tcPr/>
                </a:tc>
                <a:extLst>
                  <a:ext uri="{0D108BD9-81ED-4DB2-BD59-A6C34878D82A}">
                    <a16:rowId xmlns:a16="http://schemas.microsoft.com/office/drawing/2014/main" val="10011"/>
                  </a:ext>
                </a:extLst>
              </a:tr>
              <a:tr h="370840">
                <a:tc>
                  <a:txBody>
                    <a:bodyPr/>
                    <a:lstStyle/>
                    <a:p>
                      <a:pPr algn="ctr"/>
                      <a:r>
                        <a:rPr lang="en-SG" sz="900" dirty="0">
                          <a:uFillTx/>
                        </a:rPr>
                        <a:t>12</a:t>
                      </a:r>
                    </a:p>
                  </a:txBody>
                  <a:tcPr/>
                </a:tc>
                <a:tc>
                  <a:txBody>
                    <a:bodyPr/>
                    <a:lstStyle/>
                    <a:p>
                      <a:pPr algn="ctr"/>
                      <a:r>
                        <a:rPr lang="en-SG" sz="900" dirty="0">
                          <a:uFillTx/>
                        </a:rPr>
                        <a:t>Login Page</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S</a:t>
                      </a:r>
                    </a:p>
                  </a:txBody>
                  <a:tcPr/>
                </a:tc>
                <a:tc>
                  <a:txBody>
                    <a:bodyPr/>
                    <a:lstStyle/>
                    <a:p>
                      <a:pPr algn="ctr"/>
                      <a:endParaRPr lang="en-SG" sz="900" dirty="0">
                        <a:uFillTx/>
                      </a:endParaRPr>
                    </a:p>
                  </a:txBody>
                  <a:tcPr/>
                </a:tc>
                <a:extLst>
                  <a:ext uri="{0D108BD9-81ED-4DB2-BD59-A6C34878D82A}">
                    <a16:rowId xmlns:a16="http://schemas.microsoft.com/office/drawing/2014/main" val="10012"/>
                  </a:ext>
                </a:extLst>
              </a:tr>
              <a:tr h="370840">
                <a:tc>
                  <a:txBody>
                    <a:bodyPr/>
                    <a:lstStyle/>
                    <a:p>
                      <a:pPr algn="ctr"/>
                      <a:r>
                        <a:rPr lang="en-SG" sz="900" dirty="0">
                          <a:uFillTx/>
                        </a:rPr>
                        <a:t>13</a:t>
                      </a:r>
                    </a:p>
                  </a:txBody>
                  <a:tcPr/>
                </a:tc>
                <a:tc>
                  <a:txBody>
                    <a:bodyPr/>
                    <a:lstStyle/>
                    <a:p>
                      <a:pPr algn="ctr"/>
                      <a:r>
                        <a:rPr lang="en-SG" sz="900" dirty="0">
                          <a:uFillTx/>
                        </a:rPr>
                        <a:t>Change Password</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algn="ctr"/>
                      <a:r>
                        <a:rPr lang="en-SG" sz="900" dirty="0">
                          <a:uFillTx/>
                        </a:rPr>
                        <a:t>S</a:t>
                      </a:r>
                    </a:p>
                  </a:txBody>
                  <a:tcPr/>
                </a:tc>
                <a:tc>
                  <a:txBody>
                    <a:bodyPr/>
                    <a:lstStyle/>
                    <a:p>
                      <a:pPr algn="ctr"/>
                      <a:endParaRPr lang="en-SG" sz="900" dirty="0">
                        <a:uFillTx/>
                      </a:endParaRPr>
                    </a:p>
                  </a:txBody>
                  <a:tcPr/>
                </a:tc>
                <a:extLst>
                  <a:ext uri="{0D108BD9-81ED-4DB2-BD59-A6C34878D82A}">
                    <a16:rowId xmlns:a16="http://schemas.microsoft.com/office/drawing/2014/main" val="1001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p:cNvSpPr>
          <p:nvPr/>
        </p:nvSpPr>
        <p:spPr>
          <a:xfrm>
            <a:off x="939567" y="553673"/>
            <a:ext cx="3154261" cy="369332"/>
          </a:xfrm>
          <a:prstGeom prst="rect">
            <a:avLst/>
          </a:prstGeom>
          <a:noFill/>
        </p:spPr>
        <p:txBody>
          <a:bodyPr wrap="square" rtlCol="0">
            <a:spAutoFit/>
          </a:bodyPr>
          <a:lstStyle/>
          <a:p>
            <a:r>
              <a:rPr lang="en-SG" b="1" dirty="0">
                <a:solidFill>
                  <a:schemeClr val="bg1"/>
                </a:solidFill>
                <a:uFillTx/>
              </a:rPr>
              <a:t>Responsibility Matrix</a:t>
            </a:r>
          </a:p>
        </p:txBody>
      </p:sp>
      <p:graphicFrame>
        <p:nvGraphicFramePr>
          <p:cNvPr id="12" name="Table 11"/>
          <p:cNvGraphicFramePr>
            <a:graphicFrameLocks noGrp="1"/>
          </p:cNvGraphicFramePr>
          <p:nvPr/>
        </p:nvGraphicFramePr>
        <p:xfrm>
          <a:off x="939567" y="923005"/>
          <a:ext cx="10312869" cy="5191760"/>
        </p:xfrm>
        <a:graphic>
          <a:graphicData uri="http://schemas.openxmlformats.org/drawingml/2006/table">
            <a:tbl>
              <a:tblPr firstRow="1" bandRow="1">
                <a:tableStyleId>{125E5076-3810-47DD-B79F-674D7AD40C01}</a:tableStyleId>
              </a:tblPr>
              <a:tblGrid>
                <a:gridCol w="1473267">
                  <a:extLst>
                    <a:ext uri="{9D8B030D-6E8A-4147-A177-3AD203B41FA5}">
                      <a16:colId xmlns:a16="http://schemas.microsoft.com/office/drawing/2014/main" val="20000"/>
                    </a:ext>
                  </a:extLst>
                </a:gridCol>
                <a:gridCol w="1473267">
                  <a:extLst>
                    <a:ext uri="{9D8B030D-6E8A-4147-A177-3AD203B41FA5}">
                      <a16:colId xmlns:a16="http://schemas.microsoft.com/office/drawing/2014/main" val="20001"/>
                    </a:ext>
                  </a:extLst>
                </a:gridCol>
                <a:gridCol w="1473267">
                  <a:extLst>
                    <a:ext uri="{9D8B030D-6E8A-4147-A177-3AD203B41FA5}">
                      <a16:colId xmlns:a16="http://schemas.microsoft.com/office/drawing/2014/main" val="20002"/>
                    </a:ext>
                  </a:extLst>
                </a:gridCol>
                <a:gridCol w="1473267">
                  <a:extLst>
                    <a:ext uri="{9D8B030D-6E8A-4147-A177-3AD203B41FA5}">
                      <a16:colId xmlns:a16="http://schemas.microsoft.com/office/drawing/2014/main" val="20003"/>
                    </a:ext>
                  </a:extLst>
                </a:gridCol>
                <a:gridCol w="1473267">
                  <a:extLst>
                    <a:ext uri="{9D8B030D-6E8A-4147-A177-3AD203B41FA5}">
                      <a16:colId xmlns:a16="http://schemas.microsoft.com/office/drawing/2014/main" val="20004"/>
                    </a:ext>
                  </a:extLst>
                </a:gridCol>
                <a:gridCol w="1473267">
                  <a:extLst>
                    <a:ext uri="{9D8B030D-6E8A-4147-A177-3AD203B41FA5}">
                      <a16:colId xmlns:a16="http://schemas.microsoft.com/office/drawing/2014/main" val="20005"/>
                    </a:ext>
                  </a:extLst>
                </a:gridCol>
                <a:gridCol w="1473267">
                  <a:extLst>
                    <a:ext uri="{9D8B030D-6E8A-4147-A177-3AD203B41FA5}">
                      <a16:colId xmlns:a16="http://schemas.microsoft.com/office/drawing/2014/main" val="20006"/>
                    </a:ext>
                  </a:extLst>
                </a:gridCol>
              </a:tblGrid>
              <a:tr h="370840">
                <a:tc>
                  <a:txBody>
                    <a:bodyPr/>
                    <a:lstStyle/>
                    <a:p>
                      <a:pPr algn="ctr"/>
                      <a:r>
                        <a:rPr lang="en-SG" sz="900" dirty="0">
                          <a:uFillTx/>
                        </a:rPr>
                        <a:t>S/no.</a:t>
                      </a:r>
                    </a:p>
                  </a:txBody>
                  <a:tcPr/>
                </a:tc>
                <a:tc>
                  <a:txBody>
                    <a:bodyPr/>
                    <a:lstStyle/>
                    <a:p>
                      <a:pPr algn="ctr"/>
                      <a:r>
                        <a:rPr lang="en-SG" sz="900" dirty="0">
                          <a:uFillTx/>
                        </a:rPr>
                        <a:t>Tasks</a:t>
                      </a:r>
                    </a:p>
                  </a:txBody>
                  <a:tcPr/>
                </a:tc>
                <a:tc>
                  <a:txBody>
                    <a:bodyPr/>
                    <a:lstStyle/>
                    <a:p>
                      <a:pPr algn="ctr"/>
                      <a:r>
                        <a:rPr lang="en-SG" sz="900" dirty="0">
                          <a:uFillTx/>
                        </a:rPr>
                        <a:t>Daniel</a:t>
                      </a:r>
                    </a:p>
                  </a:txBody>
                  <a:tcPr/>
                </a:tc>
                <a:tc>
                  <a:txBody>
                    <a:bodyPr/>
                    <a:lstStyle/>
                    <a:p>
                      <a:pPr algn="ctr"/>
                      <a:r>
                        <a:rPr lang="en-SG" sz="900" dirty="0">
                          <a:uFillTx/>
                        </a:rPr>
                        <a:t>Radhia</a:t>
                      </a:r>
                    </a:p>
                  </a:txBody>
                  <a:tcPr/>
                </a:tc>
                <a:tc>
                  <a:txBody>
                    <a:bodyPr/>
                    <a:lstStyle/>
                    <a:p>
                      <a:pPr algn="ctr"/>
                      <a:r>
                        <a:rPr lang="en-SG" sz="900" dirty="0">
                          <a:uFillTx/>
                        </a:rPr>
                        <a:t>Carissa</a:t>
                      </a:r>
                    </a:p>
                  </a:txBody>
                  <a:tcPr/>
                </a:tc>
                <a:tc>
                  <a:txBody>
                    <a:bodyPr/>
                    <a:lstStyle/>
                    <a:p>
                      <a:pPr algn="ctr"/>
                      <a:r>
                        <a:rPr lang="en-SG" sz="900" dirty="0">
                          <a:uFillTx/>
                        </a:rPr>
                        <a:t>Justin</a:t>
                      </a:r>
                    </a:p>
                  </a:txBody>
                  <a:tcPr/>
                </a:tc>
                <a:tc>
                  <a:txBody>
                    <a:bodyPr/>
                    <a:lstStyle/>
                    <a:p>
                      <a:pPr algn="ctr"/>
                      <a:r>
                        <a:rPr lang="en-SG" sz="900" dirty="0">
                          <a:uFillTx/>
                        </a:rPr>
                        <a:t>Glenn</a:t>
                      </a:r>
                    </a:p>
                  </a:txBody>
                  <a:tcPr/>
                </a:tc>
                <a:extLst>
                  <a:ext uri="{0D108BD9-81ED-4DB2-BD59-A6C34878D82A}">
                    <a16:rowId xmlns:a16="http://schemas.microsoft.com/office/drawing/2014/main" val="10000"/>
                  </a:ext>
                </a:extLst>
              </a:tr>
              <a:tr h="370840">
                <a:tc>
                  <a:txBody>
                    <a:bodyPr/>
                    <a:lstStyle/>
                    <a:p>
                      <a:pPr algn="ctr"/>
                      <a:r>
                        <a:rPr lang="en-SG" sz="900" dirty="0">
                          <a:uFillTx/>
                        </a:rPr>
                        <a:t>13</a:t>
                      </a:r>
                    </a:p>
                  </a:txBody>
                  <a:tcPr/>
                </a:tc>
                <a:tc>
                  <a:txBody>
                    <a:bodyPr/>
                    <a:lstStyle/>
                    <a:p>
                      <a:pPr algn="ctr"/>
                      <a:r>
                        <a:rPr lang="en-SG" sz="900" dirty="0">
                          <a:uFillTx/>
                        </a:rPr>
                        <a:t>Home Page</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01"/>
                  </a:ext>
                </a:extLst>
              </a:tr>
              <a:tr h="370840">
                <a:tc>
                  <a:txBody>
                    <a:bodyPr/>
                    <a:lstStyle/>
                    <a:p>
                      <a:pPr algn="ctr"/>
                      <a:r>
                        <a:rPr lang="en-SG" sz="900" dirty="0">
                          <a:uFillTx/>
                        </a:rPr>
                        <a:t>14</a:t>
                      </a:r>
                    </a:p>
                  </a:txBody>
                  <a:tcPr/>
                </a:tc>
                <a:tc>
                  <a:txBody>
                    <a:bodyPr/>
                    <a:lstStyle/>
                    <a:p>
                      <a:pPr algn="ctr"/>
                      <a:r>
                        <a:rPr lang="en-SG" sz="900" dirty="0">
                          <a:uFillTx/>
                        </a:rPr>
                        <a:t>Application Section</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algn="ctr"/>
                      <a:endParaRPr lang="en-SG" sz="900" dirty="0">
                        <a:uFillTx/>
                      </a:endParaRPr>
                    </a:p>
                  </a:txBody>
                  <a:tcPr/>
                </a:tc>
                <a:extLst>
                  <a:ext uri="{0D108BD9-81ED-4DB2-BD59-A6C34878D82A}">
                    <a16:rowId xmlns:a16="http://schemas.microsoft.com/office/drawing/2014/main" val="10002"/>
                  </a:ext>
                </a:extLst>
              </a:tr>
              <a:tr h="370840">
                <a:tc>
                  <a:txBody>
                    <a:bodyPr/>
                    <a:lstStyle/>
                    <a:p>
                      <a:pPr algn="ctr"/>
                      <a:r>
                        <a:rPr lang="en-SG" sz="900" dirty="0">
                          <a:uFillTx/>
                        </a:rPr>
                        <a:t>15</a:t>
                      </a:r>
                    </a:p>
                  </a:txBody>
                  <a:tcPr/>
                </a:tc>
                <a:tc>
                  <a:txBody>
                    <a:bodyPr/>
                    <a:lstStyle/>
                    <a:p>
                      <a:pPr algn="ctr"/>
                      <a:r>
                        <a:rPr lang="en-SG" sz="900" dirty="0">
                          <a:uFillTx/>
                        </a:rPr>
                        <a:t>User’s Profile</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algn="ctr"/>
                      <a:endParaRPr lang="en-SG" sz="900" dirty="0">
                        <a:uFillTx/>
                      </a:endParaRPr>
                    </a:p>
                  </a:txBody>
                  <a:tcPr/>
                </a:tc>
                <a:extLst>
                  <a:ext uri="{0D108BD9-81ED-4DB2-BD59-A6C34878D82A}">
                    <a16:rowId xmlns:a16="http://schemas.microsoft.com/office/drawing/2014/main" val="10003"/>
                  </a:ext>
                </a:extLst>
              </a:tr>
              <a:tr h="370840">
                <a:tc>
                  <a:txBody>
                    <a:bodyPr/>
                    <a:lstStyle/>
                    <a:p>
                      <a:pPr algn="ctr"/>
                      <a:r>
                        <a:rPr lang="en-SG" sz="900" dirty="0">
                          <a:uFillTx/>
                        </a:rPr>
                        <a:t>16</a:t>
                      </a:r>
                    </a:p>
                  </a:txBody>
                  <a:tcPr/>
                </a:tc>
                <a:tc>
                  <a:txBody>
                    <a:bodyPr/>
                    <a:lstStyle/>
                    <a:p>
                      <a:pPr algn="ctr"/>
                      <a:r>
                        <a:rPr lang="en-SG" sz="900" dirty="0">
                          <a:uFillTx/>
                        </a:rPr>
                        <a:t>BMI Calculator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04"/>
                  </a:ext>
                </a:extLst>
              </a:tr>
              <a:tr h="370840">
                <a:tc>
                  <a:txBody>
                    <a:bodyPr/>
                    <a:lstStyle/>
                    <a:p>
                      <a:pPr algn="ctr"/>
                      <a:r>
                        <a:rPr lang="en-SG" sz="900" dirty="0">
                          <a:uFillTx/>
                        </a:rPr>
                        <a:t>17</a:t>
                      </a:r>
                    </a:p>
                  </a:txBody>
                  <a:tcPr/>
                </a:tc>
                <a:tc>
                  <a:txBody>
                    <a:bodyPr/>
                    <a:lstStyle/>
                    <a:p>
                      <a:pPr algn="ctr"/>
                      <a:r>
                        <a:rPr lang="en-SG" sz="900" dirty="0">
                          <a:uFillTx/>
                        </a:rPr>
                        <a:t>Workout Plan</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05"/>
                  </a:ext>
                </a:extLst>
              </a:tr>
              <a:tr h="370840">
                <a:tc>
                  <a:txBody>
                    <a:bodyPr/>
                    <a:lstStyle/>
                    <a:p>
                      <a:pPr algn="ctr"/>
                      <a:r>
                        <a:rPr lang="en-SG" sz="900" dirty="0">
                          <a:uFillTx/>
                        </a:rPr>
                        <a:t>18</a:t>
                      </a:r>
                    </a:p>
                  </a:txBody>
                  <a:tcPr/>
                </a:tc>
                <a:tc>
                  <a:txBody>
                    <a:bodyPr/>
                    <a:lstStyle/>
                    <a:p>
                      <a:pPr algn="ctr"/>
                      <a:r>
                        <a:rPr lang="en-SG" sz="900" dirty="0">
                          <a:uFillTx/>
                        </a:rPr>
                        <a:t>Diet Plan</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a:uFillTx/>
                      </a:endParaRPr>
                    </a:p>
                  </a:txBody>
                  <a:tcPr/>
                </a:tc>
                <a:extLst>
                  <a:ext uri="{0D108BD9-81ED-4DB2-BD59-A6C34878D82A}">
                    <a16:rowId xmlns:a16="http://schemas.microsoft.com/office/drawing/2014/main" val="10006"/>
                  </a:ext>
                </a:extLst>
              </a:tr>
              <a:tr h="370840">
                <a:tc>
                  <a:txBody>
                    <a:bodyPr/>
                    <a:lstStyle/>
                    <a:p>
                      <a:pPr algn="ctr"/>
                      <a:r>
                        <a:rPr lang="en-SG" sz="900" dirty="0">
                          <a:uFillTx/>
                        </a:rPr>
                        <a:t>19</a:t>
                      </a:r>
                    </a:p>
                  </a:txBody>
                  <a:tcPr/>
                </a:tc>
                <a:tc>
                  <a:txBody>
                    <a:bodyPr/>
                    <a:lstStyle/>
                    <a:p>
                      <a:pPr algn="ctr"/>
                      <a:r>
                        <a:rPr lang="en-SG" sz="900" dirty="0">
                          <a:uFillTx/>
                        </a:rPr>
                        <a:t>Programmes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07"/>
                  </a:ext>
                </a:extLst>
              </a:tr>
              <a:tr h="370840">
                <a:tc>
                  <a:txBody>
                    <a:bodyPr/>
                    <a:lstStyle/>
                    <a:p>
                      <a:pPr algn="ctr"/>
                      <a:r>
                        <a:rPr lang="en-SG" sz="900" dirty="0">
                          <a:uFillTx/>
                        </a:rPr>
                        <a:t>20</a:t>
                      </a:r>
                    </a:p>
                  </a:txBody>
                  <a:tcPr/>
                </a:tc>
                <a:tc>
                  <a:txBody>
                    <a:bodyPr/>
                    <a:lstStyle/>
                    <a:p>
                      <a:pPr algn="ctr"/>
                      <a:r>
                        <a:rPr lang="en-SG" sz="900" dirty="0">
                          <a:uFillTx/>
                        </a:rPr>
                        <a:t>Booking an Apppointment</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08"/>
                  </a:ext>
                </a:extLst>
              </a:tr>
              <a:tr h="370840">
                <a:tc>
                  <a:txBody>
                    <a:bodyPr/>
                    <a:lstStyle/>
                    <a:p>
                      <a:pPr algn="ctr"/>
                      <a:r>
                        <a:rPr lang="en-SG" sz="900" dirty="0">
                          <a:uFillTx/>
                        </a:rPr>
                        <a:t>21</a:t>
                      </a:r>
                    </a:p>
                  </a:txBody>
                  <a:tcPr/>
                </a:tc>
                <a:tc>
                  <a:txBody>
                    <a:bodyPr/>
                    <a:lstStyle/>
                    <a:p>
                      <a:pPr algn="ctr"/>
                      <a:r>
                        <a:rPr lang="en-SG" sz="900" dirty="0">
                          <a:uFillTx/>
                        </a:rPr>
                        <a:t>Payment for application</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09"/>
                  </a:ext>
                </a:extLst>
              </a:tr>
              <a:tr h="370840">
                <a:tc>
                  <a:txBody>
                    <a:bodyPr/>
                    <a:lstStyle/>
                    <a:p>
                      <a:pPr algn="ctr"/>
                      <a:r>
                        <a:rPr lang="en-SG" sz="900" dirty="0">
                          <a:uFillTx/>
                        </a:rPr>
                        <a:t>22</a:t>
                      </a:r>
                    </a:p>
                  </a:txBody>
                  <a:tcPr/>
                </a:tc>
                <a:tc>
                  <a:txBody>
                    <a:bodyPr/>
                    <a:lstStyle/>
                    <a:p>
                      <a:pPr algn="ctr"/>
                      <a:r>
                        <a:rPr lang="en-SG" sz="900" dirty="0">
                          <a:uFillTx/>
                        </a:rPr>
                        <a:t>Health News Section</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10"/>
                  </a:ext>
                </a:extLst>
              </a:tr>
              <a:tr h="370840">
                <a:tc>
                  <a:txBody>
                    <a:bodyPr/>
                    <a:lstStyle/>
                    <a:p>
                      <a:pPr algn="ctr"/>
                      <a:r>
                        <a:rPr lang="en-SG" sz="900" dirty="0">
                          <a:uFillTx/>
                        </a:rPr>
                        <a:t>23</a:t>
                      </a:r>
                    </a:p>
                  </a:txBody>
                  <a:tcPr/>
                </a:tc>
                <a:tc>
                  <a:txBody>
                    <a:bodyPr/>
                    <a:lstStyle/>
                    <a:p>
                      <a:pPr algn="ctr"/>
                      <a:r>
                        <a:rPr lang="en-SG" sz="900" dirty="0">
                          <a:uFillTx/>
                        </a:rPr>
                        <a:t>Lifestyle Interventions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S</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11"/>
                  </a:ext>
                </a:extLst>
              </a:tr>
              <a:tr h="370840">
                <a:tc>
                  <a:txBody>
                    <a:bodyPr/>
                    <a:lstStyle/>
                    <a:p>
                      <a:pPr algn="ctr"/>
                      <a:r>
                        <a:rPr lang="en-SG" sz="900" dirty="0">
                          <a:uFillTx/>
                        </a:rPr>
                        <a:t>24</a:t>
                      </a:r>
                    </a:p>
                  </a:txBody>
                  <a:tcPr/>
                </a:tc>
                <a:tc>
                  <a:txBody>
                    <a:bodyPr/>
                    <a:lstStyle/>
                    <a:p>
                      <a:pPr algn="ctr"/>
                      <a:r>
                        <a:rPr lang="en-SG" sz="900" dirty="0">
                          <a:uFillTx/>
                        </a:rPr>
                        <a:t>Living A Better Life</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12"/>
                  </a:ext>
                </a:extLst>
              </a:tr>
              <a:tr h="370840">
                <a:tc>
                  <a:txBody>
                    <a:bodyPr/>
                    <a:lstStyle/>
                    <a:p>
                      <a:pPr algn="ctr"/>
                      <a:r>
                        <a:rPr lang="en-SG" sz="900" dirty="0">
                          <a:uFillTx/>
                        </a:rPr>
                        <a:t>25</a:t>
                      </a:r>
                    </a:p>
                  </a:txBody>
                  <a:tcPr/>
                </a:tc>
                <a:tc>
                  <a:txBody>
                    <a:bodyPr/>
                    <a:lstStyle/>
                    <a:p>
                      <a:pPr algn="ctr"/>
                      <a:r>
                        <a:rPr lang="en-SG" sz="900" dirty="0">
                          <a:uFillTx/>
                        </a:rPr>
                        <a:t>List Of Diseases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a:ln>
                            <a:noFill/>
                          </a:ln>
                          <a:solidFill>
                            <a:srgbClr val="FFFFFF"/>
                          </a:solidFill>
                          <a:effectLst/>
                          <a:uFillTx/>
                          <a:latin typeface="Calibri"/>
                          <a:ea typeface="+mn-ea"/>
                          <a:cs typeface="+mn-cs"/>
                        </a:rPr>
                        <a:t>R</a:t>
                      </a: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algn="ctr"/>
                      <a:endParaRPr lang="en-SG" sz="900" dirty="0">
                        <a:uFillTx/>
                      </a:endParaRPr>
                    </a:p>
                  </a:txBody>
                  <a:tcPr/>
                </a:tc>
                <a:extLst>
                  <a:ext uri="{0D108BD9-81ED-4DB2-BD59-A6C34878D82A}">
                    <a16:rowId xmlns:a16="http://schemas.microsoft.com/office/drawing/2014/main" val="10013"/>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p:cNvSpPr>
          <p:nvPr/>
        </p:nvSpPr>
        <p:spPr>
          <a:xfrm>
            <a:off x="939567" y="553673"/>
            <a:ext cx="3154261" cy="369332"/>
          </a:xfrm>
          <a:prstGeom prst="rect">
            <a:avLst/>
          </a:prstGeom>
          <a:noFill/>
        </p:spPr>
        <p:txBody>
          <a:bodyPr wrap="square" rtlCol="0">
            <a:spAutoFit/>
          </a:bodyPr>
          <a:lstStyle/>
          <a:p>
            <a:r>
              <a:rPr lang="en-SG" b="1" dirty="0">
                <a:solidFill>
                  <a:schemeClr val="bg1"/>
                </a:solidFill>
                <a:uFillTx/>
              </a:rPr>
              <a:t>Responsibility Matrix</a:t>
            </a:r>
          </a:p>
        </p:txBody>
      </p:sp>
      <p:graphicFrame>
        <p:nvGraphicFramePr>
          <p:cNvPr id="12" name="Table 11"/>
          <p:cNvGraphicFramePr>
            <a:graphicFrameLocks noGrp="1"/>
          </p:cNvGraphicFramePr>
          <p:nvPr/>
        </p:nvGraphicFramePr>
        <p:xfrm>
          <a:off x="939565" y="1032062"/>
          <a:ext cx="10312869" cy="4582160"/>
        </p:xfrm>
        <a:graphic>
          <a:graphicData uri="http://schemas.openxmlformats.org/drawingml/2006/table">
            <a:tbl>
              <a:tblPr firstRow="1" bandRow="1">
                <a:tableStyleId>{125E5076-3810-47DD-B79F-674D7AD40C01}</a:tableStyleId>
              </a:tblPr>
              <a:tblGrid>
                <a:gridCol w="1473267">
                  <a:extLst>
                    <a:ext uri="{9D8B030D-6E8A-4147-A177-3AD203B41FA5}">
                      <a16:colId xmlns:a16="http://schemas.microsoft.com/office/drawing/2014/main" val="20000"/>
                    </a:ext>
                  </a:extLst>
                </a:gridCol>
                <a:gridCol w="1473267">
                  <a:extLst>
                    <a:ext uri="{9D8B030D-6E8A-4147-A177-3AD203B41FA5}">
                      <a16:colId xmlns:a16="http://schemas.microsoft.com/office/drawing/2014/main" val="20001"/>
                    </a:ext>
                  </a:extLst>
                </a:gridCol>
                <a:gridCol w="1473267">
                  <a:extLst>
                    <a:ext uri="{9D8B030D-6E8A-4147-A177-3AD203B41FA5}">
                      <a16:colId xmlns:a16="http://schemas.microsoft.com/office/drawing/2014/main" val="20002"/>
                    </a:ext>
                  </a:extLst>
                </a:gridCol>
                <a:gridCol w="1473267">
                  <a:extLst>
                    <a:ext uri="{9D8B030D-6E8A-4147-A177-3AD203B41FA5}">
                      <a16:colId xmlns:a16="http://schemas.microsoft.com/office/drawing/2014/main" val="20003"/>
                    </a:ext>
                  </a:extLst>
                </a:gridCol>
                <a:gridCol w="1473267">
                  <a:extLst>
                    <a:ext uri="{9D8B030D-6E8A-4147-A177-3AD203B41FA5}">
                      <a16:colId xmlns:a16="http://schemas.microsoft.com/office/drawing/2014/main" val="20004"/>
                    </a:ext>
                  </a:extLst>
                </a:gridCol>
                <a:gridCol w="1473267">
                  <a:extLst>
                    <a:ext uri="{9D8B030D-6E8A-4147-A177-3AD203B41FA5}">
                      <a16:colId xmlns:a16="http://schemas.microsoft.com/office/drawing/2014/main" val="20005"/>
                    </a:ext>
                  </a:extLst>
                </a:gridCol>
                <a:gridCol w="1473267">
                  <a:extLst>
                    <a:ext uri="{9D8B030D-6E8A-4147-A177-3AD203B41FA5}">
                      <a16:colId xmlns:a16="http://schemas.microsoft.com/office/drawing/2014/main" val="20006"/>
                    </a:ext>
                  </a:extLst>
                </a:gridCol>
              </a:tblGrid>
              <a:tr h="370840">
                <a:tc>
                  <a:txBody>
                    <a:bodyPr/>
                    <a:lstStyle/>
                    <a:p>
                      <a:pPr algn="ctr"/>
                      <a:r>
                        <a:rPr lang="en-SG" sz="900" dirty="0">
                          <a:uFillTx/>
                        </a:rPr>
                        <a:t>S/no.</a:t>
                      </a:r>
                    </a:p>
                  </a:txBody>
                  <a:tcPr/>
                </a:tc>
                <a:tc>
                  <a:txBody>
                    <a:bodyPr/>
                    <a:lstStyle/>
                    <a:p>
                      <a:pPr algn="ctr"/>
                      <a:r>
                        <a:rPr lang="en-SG" sz="900" dirty="0">
                          <a:uFillTx/>
                        </a:rPr>
                        <a:t>Tasks</a:t>
                      </a:r>
                    </a:p>
                  </a:txBody>
                  <a:tcPr/>
                </a:tc>
                <a:tc>
                  <a:txBody>
                    <a:bodyPr/>
                    <a:lstStyle/>
                    <a:p>
                      <a:pPr algn="ctr"/>
                      <a:r>
                        <a:rPr lang="en-SG" sz="900" dirty="0">
                          <a:uFillTx/>
                        </a:rPr>
                        <a:t>Daniel</a:t>
                      </a:r>
                    </a:p>
                  </a:txBody>
                  <a:tcPr/>
                </a:tc>
                <a:tc>
                  <a:txBody>
                    <a:bodyPr/>
                    <a:lstStyle/>
                    <a:p>
                      <a:pPr algn="ctr"/>
                      <a:r>
                        <a:rPr lang="en-SG" sz="900" dirty="0">
                          <a:uFillTx/>
                        </a:rPr>
                        <a:t>Radhia</a:t>
                      </a:r>
                    </a:p>
                  </a:txBody>
                  <a:tcPr/>
                </a:tc>
                <a:tc>
                  <a:txBody>
                    <a:bodyPr/>
                    <a:lstStyle/>
                    <a:p>
                      <a:pPr algn="ctr"/>
                      <a:r>
                        <a:rPr lang="en-SG" sz="900" dirty="0">
                          <a:uFillTx/>
                        </a:rPr>
                        <a:t>Carissa</a:t>
                      </a:r>
                    </a:p>
                  </a:txBody>
                  <a:tcPr/>
                </a:tc>
                <a:tc>
                  <a:txBody>
                    <a:bodyPr/>
                    <a:lstStyle/>
                    <a:p>
                      <a:pPr algn="ctr"/>
                      <a:r>
                        <a:rPr lang="en-SG" sz="900" dirty="0">
                          <a:uFillTx/>
                        </a:rPr>
                        <a:t>Justin</a:t>
                      </a:r>
                    </a:p>
                  </a:txBody>
                  <a:tcPr/>
                </a:tc>
                <a:tc>
                  <a:txBody>
                    <a:bodyPr/>
                    <a:lstStyle/>
                    <a:p>
                      <a:pPr algn="ctr"/>
                      <a:r>
                        <a:rPr lang="en-SG" sz="900" dirty="0">
                          <a:uFillTx/>
                        </a:rPr>
                        <a:t>Glenn</a:t>
                      </a:r>
                    </a:p>
                  </a:txBody>
                  <a:tcPr/>
                </a:tc>
                <a:extLst>
                  <a:ext uri="{0D108BD9-81ED-4DB2-BD59-A6C34878D82A}">
                    <a16:rowId xmlns:a16="http://schemas.microsoft.com/office/drawing/2014/main" val="10000"/>
                  </a:ext>
                </a:extLst>
              </a:tr>
              <a:tr h="370840">
                <a:tc>
                  <a:txBody>
                    <a:bodyPr/>
                    <a:lstStyle/>
                    <a:p>
                      <a:pPr algn="ctr"/>
                      <a:r>
                        <a:rPr lang="en-SG" sz="900" dirty="0">
                          <a:uFillTx/>
                        </a:rPr>
                        <a:t>26</a:t>
                      </a:r>
                    </a:p>
                  </a:txBody>
                  <a:tcPr/>
                </a:tc>
                <a:tc>
                  <a:txBody>
                    <a:bodyPr/>
                    <a:lstStyle/>
                    <a:p>
                      <a:pPr algn="ctr"/>
                      <a:r>
                        <a:rPr lang="en-SG" sz="900" dirty="0">
                          <a:uFillTx/>
                        </a:rPr>
                        <a:t>Diabetes Risk Assessment</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algn="ctr"/>
                      <a:endParaRPr lang="en-SG" sz="900" dirty="0">
                        <a:uFillTx/>
                      </a:endParaRPr>
                    </a:p>
                  </a:txBody>
                  <a:tcPr/>
                </a:tc>
                <a:extLst>
                  <a:ext uri="{0D108BD9-81ED-4DB2-BD59-A6C34878D82A}">
                    <a16:rowId xmlns:a16="http://schemas.microsoft.com/office/drawing/2014/main" val="10001"/>
                  </a:ext>
                </a:extLst>
              </a:tr>
              <a:tr h="370840">
                <a:tc>
                  <a:txBody>
                    <a:bodyPr/>
                    <a:lstStyle/>
                    <a:p>
                      <a:pPr algn="ctr"/>
                      <a:r>
                        <a:rPr lang="en-SG" sz="900" dirty="0">
                          <a:uFillTx/>
                        </a:rPr>
                        <a:t>27</a:t>
                      </a:r>
                    </a:p>
                  </a:txBody>
                  <a:tcPr/>
                </a:tc>
                <a:tc>
                  <a:txBody>
                    <a:bodyPr/>
                    <a:lstStyle/>
                    <a:p>
                      <a:pPr algn="ctr"/>
                      <a:r>
                        <a:rPr lang="en-SG" sz="900" dirty="0">
                          <a:uFillTx/>
                        </a:rPr>
                        <a:t>Location Service</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endParaRPr lang="en-SG" sz="900" dirty="0">
                        <a:uFillTx/>
                      </a:endParaRPr>
                    </a:p>
                  </a:txBody>
                  <a:tcPr/>
                </a:tc>
                <a:extLst>
                  <a:ext uri="{0D108BD9-81ED-4DB2-BD59-A6C34878D82A}">
                    <a16:rowId xmlns:a16="http://schemas.microsoft.com/office/drawing/2014/main" val="10002"/>
                  </a:ext>
                </a:extLst>
              </a:tr>
              <a:tr h="370840">
                <a:tc>
                  <a:txBody>
                    <a:bodyPr/>
                    <a:lstStyle/>
                    <a:p>
                      <a:pPr algn="ctr"/>
                      <a:r>
                        <a:rPr lang="en-SG" sz="900" dirty="0">
                          <a:uFillTx/>
                        </a:rPr>
                        <a:t>28</a:t>
                      </a:r>
                    </a:p>
                  </a:txBody>
                  <a:tcPr/>
                </a:tc>
                <a:tc>
                  <a:txBody>
                    <a:bodyPr/>
                    <a:lstStyle/>
                    <a:p>
                      <a:pPr algn="ctr"/>
                      <a:r>
                        <a:rPr lang="en-SG" sz="900" dirty="0">
                          <a:uFillTx/>
                        </a:rPr>
                        <a:t>Test Run Of Application</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algn="ctr"/>
                      <a:r>
                        <a:rPr lang="en-SG" sz="900" dirty="0">
                          <a:uFillTx/>
                        </a:rPr>
                        <a:t>R</a:t>
                      </a:r>
                    </a:p>
                  </a:txBody>
                  <a:tcPr/>
                </a:tc>
                <a:extLst>
                  <a:ext uri="{0D108BD9-81ED-4DB2-BD59-A6C34878D82A}">
                    <a16:rowId xmlns:a16="http://schemas.microsoft.com/office/drawing/2014/main" val="10003"/>
                  </a:ext>
                </a:extLst>
              </a:tr>
              <a:tr h="370840">
                <a:tc>
                  <a:txBody>
                    <a:bodyPr/>
                    <a:lstStyle/>
                    <a:p>
                      <a:pPr algn="ctr"/>
                      <a:r>
                        <a:rPr lang="en-SG" sz="900" dirty="0">
                          <a:uFillTx/>
                        </a:rPr>
                        <a:t>29</a:t>
                      </a:r>
                    </a:p>
                  </a:txBody>
                  <a:tcPr/>
                </a:tc>
                <a:tc>
                  <a:txBody>
                    <a:bodyPr/>
                    <a:lstStyle/>
                    <a:p>
                      <a:pPr algn="ctr"/>
                      <a:r>
                        <a:rPr lang="en-SG" sz="900" dirty="0">
                          <a:uFillTx/>
                        </a:rPr>
                        <a:t>Feasibility Study Report</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R</a:t>
                      </a:r>
                    </a:p>
                  </a:txBody>
                  <a:tcPr/>
                </a:tc>
                <a:extLst>
                  <a:ext uri="{0D108BD9-81ED-4DB2-BD59-A6C34878D82A}">
                    <a16:rowId xmlns:a16="http://schemas.microsoft.com/office/drawing/2014/main" val="10004"/>
                  </a:ext>
                </a:extLst>
              </a:tr>
              <a:tr h="370840">
                <a:tc>
                  <a:txBody>
                    <a:bodyPr/>
                    <a:lstStyle/>
                    <a:p>
                      <a:pPr algn="ctr"/>
                      <a:r>
                        <a:rPr lang="en-SG" sz="900" dirty="0">
                          <a:uFillTx/>
                        </a:rPr>
                        <a:t>30</a:t>
                      </a:r>
                    </a:p>
                  </a:txBody>
                  <a:tcPr/>
                </a:tc>
                <a:tc>
                  <a:txBody>
                    <a:bodyPr/>
                    <a:lstStyle/>
                    <a:p>
                      <a:pPr algn="ctr"/>
                      <a:r>
                        <a:rPr lang="en-SG" sz="900" dirty="0">
                          <a:uFillTx/>
                        </a:rPr>
                        <a:t>Meeting Minutes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R</a:t>
                      </a:r>
                    </a:p>
                  </a:txBody>
                  <a:tcPr/>
                </a:tc>
                <a:extLst>
                  <a:ext uri="{0D108BD9-81ED-4DB2-BD59-A6C34878D82A}">
                    <a16:rowId xmlns:a16="http://schemas.microsoft.com/office/drawing/2014/main" val="10005"/>
                  </a:ext>
                </a:extLst>
              </a:tr>
              <a:tr h="370840">
                <a:tc>
                  <a:txBody>
                    <a:bodyPr/>
                    <a:lstStyle/>
                    <a:p>
                      <a:pPr algn="ctr"/>
                      <a:r>
                        <a:rPr lang="en-SG" sz="900" dirty="0">
                          <a:uFillTx/>
                        </a:rPr>
                        <a:t>31</a:t>
                      </a:r>
                    </a:p>
                  </a:txBody>
                  <a:tcPr/>
                </a:tc>
                <a:tc>
                  <a:txBody>
                    <a:bodyPr/>
                    <a:lstStyle/>
                    <a:p>
                      <a:pPr algn="ctr"/>
                      <a:r>
                        <a:rPr lang="en-SG" sz="900" dirty="0">
                          <a:uFillTx/>
                        </a:rPr>
                        <a:t>Responsibilty Matrix</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R</a:t>
                      </a:r>
                    </a:p>
                  </a:txBody>
                  <a:tcPr/>
                </a:tc>
                <a:extLst>
                  <a:ext uri="{0D108BD9-81ED-4DB2-BD59-A6C34878D82A}">
                    <a16:rowId xmlns:a16="http://schemas.microsoft.com/office/drawing/2014/main" val="10006"/>
                  </a:ext>
                </a:extLst>
              </a:tr>
              <a:tr h="370840">
                <a:tc>
                  <a:txBody>
                    <a:bodyPr/>
                    <a:lstStyle/>
                    <a:p>
                      <a:pPr algn="ctr"/>
                      <a:r>
                        <a:rPr lang="en-SG" sz="900" dirty="0">
                          <a:uFillTx/>
                        </a:rPr>
                        <a:t>32</a:t>
                      </a:r>
                    </a:p>
                  </a:txBody>
                  <a:tcPr/>
                </a:tc>
                <a:tc>
                  <a:txBody>
                    <a:bodyPr/>
                    <a:lstStyle/>
                    <a:p>
                      <a:pPr algn="ctr"/>
                      <a:r>
                        <a:rPr lang="en-SG" sz="900" dirty="0">
                          <a:uFillTx/>
                        </a:rPr>
                        <a:t>Final Year Presentation Slides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R</a:t>
                      </a:r>
                    </a:p>
                  </a:txBody>
                  <a:tcPr/>
                </a:tc>
                <a:extLst>
                  <a:ext uri="{0D108BD9-81ED-4DB2-BD59-A6C34878D82A}">
                    <a16:rowId xmlns:a16="http://schemas.microsoft.com/office/drawing/2014/main" val="10007"/>
                  </a:ext>
                </a:extLst>
              </a:tr>
              <a:tr h="370840">
                <a:tc>
                  <a:txBody>
                    <a:bodyPr/>
                    <a:lstStyle/>
                    <a:p>
                      <a:pPr algn="ctr"/>
                      <a:r>
                        <a:rPr lang="en-SG" sz="900" dirty="0">
                          <a:uFillTx/>
                        </a:rPr>
                        <a:t>33</a:t>
                      </a:r>
                    </a:p>
                  </a:txBody>
                  <a:tcPr/>
                </a:tc>
                <a:tc>
                  <a:txBody>
                    <a:bodyPr/>
                    <a:lstStyle/>
                    <a:p>
                      <a:pPr algn="ctr"/>
                      <a:r>
                        <a:rPr lang="en-SG" sz="900" dirty="0">
                          <a:uFillTx/>
                        </a:rPr>
                        <a:t>Project Scope, requirements &amp; Analysis of applications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R</a:t>
                      </a:r>
                    </a:p>
                  </a:txBody>
                  <a:tcPr/>
                </a:tc>
                <a:extLst>
                  <a:ext uri="{0D108BD9-81ED-4DB2-BD59-A6C34878D82A}">
                    <a16:rowId xmlns:a16="http://schemas.microsoft.com/office/drawing/2014/main" val="10008"/>
                  </a:ext>
                </a:extLst>
              </a:tr>
              <a:tr h="370840">
                <a:tc>
                  <a:txBody>
                    <a:bodyPr/>
                    <a:lstStyle/>
                    <a:p>
                      <a:pPr algn="ctr"/>
                      <a:r>
                        <a:rPr lang="en-SG" sz="900" dirty="0">
                          <a:uFillTx/>
                        </a:rPr>
                        <a:t>34</a:t>
                      </a:r>
                    </a:p>
                  </a:txBody>
                  <a:tcPr/>
                </a:tc>
                <a:tc>
                  <a:txBody>
                    <a:bodyPr/>
                    <a:lstStyle/>
                    <a:p>
                      <a:pPr algn="ctr"/>
                      <a:r>
                        <a:rPr lang="en-SG" sz="900" dirty="0">
                          <a:uFillTx/>
                        </a:rPr>
                        <a:t>Design Documents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R</a:t>
                      </a:r>
                    </a:p>
                  </a:txBody>
                  <a:tcPr/>
                </a:tc>
                <a:extLst>
                  <a:ext uri="{0D108BD9-81ED-4DB2-BD59-A6C34878D82A}">
                    <a16:rowId xmlns:a16="http://schemas.microsoft.com/office/drawing/2014/main" val="10009"/>
                  </a:ext>
                </a:extLst>
              </a:tr>
              <a:tr h="370840">
                <a:tc>
                  <a:txBody>
                    <a:bodyPr/>
                    <a:lstStyle/>
                    <a:p>
                      <a:pPr algn="ctr"/>
                      <a:r>
                        <a:rPr lang="en-SG" sz="900" dirty="0">
                          <a:uFillTx/>
                        </a:rPr>
                        <a:t>35</a:t>
                      </a:r>
                    </a:p>
                  </a:txBody>
                  <a:tcPr/>
                </a:tc>
                <a:tc>
                  <a:txBody>
                    <a:bodyPr/>
                    <a:lstStyle/>
                    <a:p>
                      <a:pPr algn="ctr"/>
                      <a:r>
                        <a:rPr lang="en-SG" sz="900" dirty="0">
                          <a:uFillTx/>
                        </a:rPr>
                        <a:t>Writing Of Formal Report</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S</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endParaRPr kumimoji="0" lang="en-SG" sz="900" b="0" i="0" u="none" strike="noStrike" kern="1200" cap="none" spc="0" normalizeH="0" baseline="0" noProof="0" dirty="0">
                        <a:ln>
                          <a:noFill/>
                        </a:ln>
                        <a:solidFill>
                          <a:srgbClr val="FFFFFF"/>
                        </a:solidFill>
                        <a:effectLst/>
                        <a:uFillTx/>
                        <a:latin typeface="Calibri"/>
                        <a:ea typeface="+mn-ea"/>
                        <a:cs typeface="+mn-cs"/>
                      </a:endParaRPr>
                    </a:p>
                  </a:txBody>
                  <a:tcPr/>
                </a:tc>
                <a:tc>
                  <a:txBody>
                    <a:bodyPr/>
                    <a:lstStyle/>
                    <a:p>
                      <a:pPr algn="ctr"/>
                      <a:r>
                        <a:rPr lang="en-SG" sz="900" dirty="0">
                          <a:uFillTx/>
                        </a:rPr>
                        <a:t>R</a:t>
                      </a:r>
                    </a:p>
                  </a:txBody>
                  <a:tcPr/>
                </a:tc>
                <a:extLst>
                  <a:ext uri="{0D108BD9-81ED-4DB2-BD59-A6C34878D82A}">
                    <a16:rowId xmlns:a16="http://schemas.microsoft.com/office/drawing/2014/main" val="10010"/>
                  </a:ext>
                </a:extLst>
              </a:tr>
              <a:tr h="370840">
                <a:tc>
                  <a:txBody>
                    <a:bodyPr/>
                    <a:lstStyle/>
                    <a:p>
                      <a:pPr algn="ctr"/>
                      <a:r>
                        <a:rPr lang="en-SG" sz="900" dirty="0">
                          <a:uFillTx/>
                        </a:rPr>
                        <a:t>36</a:t>
                      </a:r>
                    </a:p>
                  </a:txBody>
                  <a:tcPr/>
                </a:tc>
                <a:tc>
                  <a:txBody>
                    <a:bodyPr/>
                    <a:lstStyle/>
                    <a:p>
                      <a:pPr algn="ctr"/>
                      <a:r>
                        <a:rPr lang="en-SG" sz="900" dirty="0">
                          <a:uFillTx/>
                        </a:rPr>
                        <a:t>Final Year Presentation</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marL="0" marR="0" lvl="0" indent="0" algn="ctr" defTabSz="914400" rtl="0" eaLnBrk="1" fontAlgn="auto" latinLnBrk="0" hangingPunct="1">
                        <a:lnSpc>
                          <a:spcPct val="100000"/>
                        </a:lnSpc>
                        <a:spcBef>
                          <a:spcPts val="0"/>
                        </a:spcBef>
                        <a:spcAft>
                          <a:spcPts val="0"/>
                        </a:spcAft>
                        <a:buFontTx/>
                        <a:buNone/>
                        <a:defRPr>
                          <a:uFillTx/>
                        </a:defRPr>
                      </a:pPr>
                      <a:r>
                        <a:rPr kumimoji="0" lang="en-SG" sz="900" b="0" i="0" u="none" strike="noStrike" kern="1200" cap="none" spc="0" normalizeH="0" baseline="0" noProof="0" dirty="0">
                          <a:ln>
                            <a:noFill/>
                          </a:ln>
                          <a:solidFill>
                            <a:srgbClr val="FFFFFF"/>
                          </a:solidFill>
                          <a:effectLst/>
                          <a:uFillTx/>
                          <a:latin typeface="Calibri"/>
                          <a:ea typeface="+mn-ea"/>
                          <a:cs typeface="+mn-cs"/>
                        </a:rPr>
                        <a:t>R</a:t>
                      </a:r>
                    </a:p>
                  </a:txBody>
                  <a:tcPr/>
                </a:tc>
                <a:tc>
                  <a:txBody>
                    <a:bodyPr/>
                    <a:lstStyle/>
                    <a:p>
                      <a:pPr algn="ctr"/>
                      <a:r>
                        <a:rPr lang="en-SG" sz="900" dirty="0">
                          <a:uFillTx/>
                        </a:rPr>
                        <a:t>R</a:t>
                      </a:r>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73733" y="77750"/>
            <a:ext cx="3491547" cy="1216098"/>
          </a:xfrm>
        </p:spPr>
        <p:txBody>
          <a:bodyPr>
            <a:normAutofit fontScale="90000"/>
          </a:bodyPr>
          <a:lstStyle/>
          <a:p>
            <a:r>
              <a:rPr lang="en-US" b="1" dirty="0">
                <a:uFillTx/>
              </a:rPr>
              <a:t>What did we learn while doing the project?</a:t>
            </a:r>
          </a:p>
        </p:txBody>
      </p:sp>
      <p:pic>
        <p:nvPicPr>
          <p:cNvPr id="4" name="Picture Placeholder 3"/>
          <p:cNvPicPr>
            <a:picLocks noGrp="1" noChangeAspect="1"/>
          </p:cNvPicPr>
          <p:nvPr>
            <p:ph type="pic" idx="1"/>
          </p:nvPr>
        </p:nvPicPr>
        <p:blipFill>
          <a:blip r:embed="rId2"/>
          <a:srcRect l="11397" r="11397"/>
          <a:stretch>
            <a:fillRect/>
          </a:stretch>
        </p:blipFill>
        <p:spPr/>
      </p:pic>
      <p:sp>
        <p:nvSpPr>
          <p:cNvPr id="3" name="Text Placeholder 2"/>
          <p:cNvSpPr>
            <a:spLocks noGrp="1"/>
          </p:cNvSpPr>
          <p:nvPr>
            <p:ph type="body" sz="half" idx="2"/>
          </p:nvPr>
        </p:nvSpPr>
        <p:spPr>
          <a:xfrm>
            <a:off x="8273733" y="1415768"/>
            <a:ext cx="3491547" cy="5269512"/>
          </a:xfrm>
        </p:spPr>
        <p:txBody>
          <a:bodyPr>
            <a:normAutofit lnSpcReduction="10000"/>
          </a:bodyPr>
          <a:lstStyle/>
          <a:p>
            <a:pPr marL="285750" indent="-285750">
              <a:buFont typeface="Wingdings" panose="05000000000000000000" pitchFamily="2" charset="2"/>
              <a:buChar char="v"/>
            </a:pPr>
            <a:r>
              <a:rPr lang="en-SG" sz="1800" dirty="0">
                <a:uFillTx/>
              </a:rPr>
              <a:t>We have learned to work together better as a group and individually</a:t>
            </a:r>
          </a:p>
          <a:p>
            <a:pPr marL="285750" indent="-285750">
              <a:buFont typeface="Wingdings" panose="05000000000000000000" pitchFamily="2" charset="2"/>
              <a:buChar char="v"/>
            </a:pPr>
            <a:r>
              <a:rPr lang="en-SG" sz="1800" dirty="0">
                <a:uFillTx/>
              </a:rPr>
              <a:t>We have learnt a lot of things while doing and progressing through the project such as working better as a team, knowing each other’s strength in certain fields and knowing that planning is more important than performing.</a:t>
            </a:r>
          </a:p>
          <a:p>
            <a:pPr marL="285750" indent="-285750">
              <a:buFont typeface="Wingdings" panose="05000000000000000000" pitchFamily="2" charset="2"/>
              <a:buChar char="v"/>
            </a:pPr>
            <a:r>
              <a:rPr lang="en-SG" sz="1800" dirty="0">
                <a:uFillTx/>
              </a:rPr>
              <a:t>We were able to communicate better with each other as we have to research information a lot while doing our project.</a:t>
            </a:r>
          </a:p>
          <a:p>
            <a:pPr marL="285750" indent="-285750">
              <a:buFont typeface="Wingdings" panose="05000000000000000000" pitchFamily="2" charset="2"/>
              <a:buChar char="v"/>
            </a:pPr>
            <a:r>
              <a:rPr lang="en-SG" sz="1800" dirty="0">
                <a:uFillTx/>
              </a:rPr>
              <a:t>Our programmers have learned new codes for Android Studio. Our documenters also learnt how to write a proper report with correct English, standard font and selecting themes.</a:t>
            </a:r>
          </a:p>
          <a:p>
            <a:endParaRPr lang="en-US" dirty="0">
              <a:uFillTx/>
            </a:endParaRPr>
          </a:p>
        </p:txBody>
      </p:sp>
      <p:pic>
        <p:nvPicPr>
          <p:cNvPr id="6"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4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681037"/>
            <a:ext cx="9144000" cy="1143000"/>
          </a:xfrm>
        </p:spPr>
        <p:txBody>
          <a:bodyPr>
            <a:normAutofit/>
          </a:bodyPr>
          <a:lstStyle/>
          <a:p>
            <a:r>
              <a:rPr lang="en-US" sz="5400" b="1" dirty="0">
                <a:uFillTx/>
              </a:rPr>
              <a:t>Conclusion</a:t>
            </a:r>
          </a:p>
        </p:txBody>
      </p:sp>
      <p:sp>
        <p:nvSpPr>
          <p:cNvPr id="3" name="Content Placeholder 2"/>
          <p:cNvSpPr>
            <a:spLocks noGrp="1"/>
          </p:cNvSpPr>
          <p:nvPr>
            <p:ph sz="half" idx="1"/>
          </p:nvPr>
        </p:nvSpPr>
        <p:spPr>
          <a:xfrm>
            <a:off x="266700" y="2069306"/>
            <a:ext cx="6067425" cy="3752850"/>
          </a:xfrm>
        </p:spPr>
        <p:txBody>
          <a:bodyPr>
            <a:normAutofit/>
          </a:bodyPr>
          <a:lstStyle/>
          <a:p>
            <a:pPr marL="0" indent="0">
              <a:buNone/>
            </a:pPr>
            <a:r>
              <a:rPr lang="en-SG" sz="1900" dirty="0">
                <a:uFillTx/>
              </a:rPr>
              <a:t>Given the project task, we decided to make the Healthees application as we feel that we can help certain people that needs the motivation to be healthy or maintain being healthy, thus, we will try to provide great activities and diet plans for them to try and we also hope that they update their health particulars daily so that it will be more easier and convenient for them to keep track of their progress. </a:t>
            </a:r>
          </a:p>
          <a:p>
            <a:pPr marL="0" indent="0">
              <a:buNone/>
            </a:pPr>
            <a:r>
              <a:rPr lang="en-SG" sz="1900" dirty="0">
                <a:uFillTx/>
              </a:rPr>
              <a:t>Our application will also remind users to commit and grind to their workouts and activities, as a result, this will make them motivated and determined to continue what they started. In short, we believe that the Healthees application can help and keep track of a user’s personal fitness level &amp; health status.</a:t>
            </a:r>
          </a:p>
          <a:p>
            <a:pPr marL="45720" indent="0">
              <a:buNone/>
            </a:pPr>
            <a:endParaRPr lang="en-US" dirty="0">
              <a:uFillTx/>
            </a:endParaRPr>
          </a:p>
        </p:txBody>
      </p:sp>
      <p:graphicFrame>
        <p:nvGraphicFramePr>
          <p:cNvPr id="6" name="Content Placeholder 5" descr="Gear diagram with a sequence of 3 steps to show interlocking ideas"/>
          <p:cNvGraphicFramePr>
            <a:graphicFrameLocks noGrp="1"/>
          </p:cNvGraphicFramePr>
          <p:nvPr>
            <p:ph sz="half" idx="2"/>
          </p:nvPr>
        </p:nvGraphicFramePr>
        <p:xfrm>
          <a:off x="6172200" y="1714500"/>
          <a:ext cx="4495800" cy="4462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Image result for ite logo png"/>
          <p:cNvPicPr>
            <a:picLocks noChangeAspect="1" noChangeArrowheads="1"/>
          </p:cNvPicPr>
          <p:nvPr/>
        </p:nvPicPr>
        <p:blipFill>
          <a:blip r:embed="rId7" cstate="print"/>
          <a:srcRect/>
          <a:stretch>
            <a:fillRect/>
          </a:stretch>
        </p:blipFill>
        <p:spPr bwMode="auto">
          <a:xfrm>
            <a:off x="11916212" y="6582212"/>
            <a:ext cx="275788" cy="275788"/>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8751"/>
            <a:ext cx="10515600" cy="2743200"/>
          </a:xfrm>
        </p:spPr>
        <p:txBody>
          <a:bodyPr>
            <a:normAutofit/>
          </a:bodyPr>
          <a:lstStyle/>
          <a:p>
            <a:r>
              <a:rPr lang="en-US" sz="72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uFillTx/>
              </a:rPr>
              <a:t>The end</a:t>
            </a:r>
            <a:br>
              <a:rPr lang="en-US" sz="72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uFillTx/>
              </a:rPr>
            </a:br>
            <a:r>
              <a:rPr lang="en-US" sz="72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uFillTx/>
              </a:rPr>
              <a:t>Thank you </a:t>
            </a:r>
            <a:r>
              <a:rPr lang="en-US" sz="72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uFillTx/>
                <a:sym typeface="Wingdings" panose="05000000000000000000" pitchFamily="2" charset="2"/>
              </a:rPr>
              <a:t></a:t>
            </a:r>
            <a:endParaRPr lang="en-US" sz="7200" dirty="0">
              <a:uFillTx/>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21" name="TextBox 120"/>
          <p:cNvSpPr txBox="1">
            <a:spLocks/>
          </p:cNvSpPr>
          <p:nvPr/>
        </p:nvSpPr>
        <p:spPr>
          <a:xfrm>
            <a:off x="4617164" y="87590"/>
            <a:ext cx="4860122" cy="1954855"/>
          </a:xfrm>
          <a:prstGeom prst="rect">
            <a:avLst/>
          </a:prstGeom>
          <a:noFill/>
        </p:spPr>
        <p:txBody>
          <a:bodyPr wrap="square" rtlCol="0">
            <a:spAutoFit/>
          </a:bodyPr>
          <a:lstStyle/>
          <a:p>
            <a:r>
              <a:rPr lang="en-US" sz="4000" b="1" dirty="0">
                <a:solidFill>
                  <a:schemeClr val="accent1">
                    <a:lumMod val="50000"/>
                  </a:schemeClr>
                </a:solidFill>
                <a:uFillTx/>
                <a:latin typeface="Calibri Light" panose="020F0302020204030204" pitchFamily="34" charset="0"/>
                <a:cs typeface="Calibri Light" panose="020F0302020204030204" pitchFamily="34" charset="0"/>
              </a:rPr>
              <a:t>FEATURES OF THE HEALTHEES APPLICATION</a:t>
            </a:r>
          </a:p>
        </p:txBody>
      </p:sp>
      <p:grpSp>
        <p:nvGrpSpPr>
          <p:cNvPr id="25" name="Group 24"/>
          <p:cNvGrpSpPr/>
          <p:nvPr/>
        </p:nvGrpSpPr>
        <p:grpSpPr>
          <a:xfrm>
            <a:off x="-5325508" y="0"/>
            <a:ext cx="10710862" cy="6858000"/>
            <a:chOff x="455310" y="0"/>
            <a:chExt cx="10710862" cy="6858000"/>
          </a:xfrm>
        </p:grpSpPr>
        <p:grpSp>
          <p:nvGrpSpPr>
            <p:cNvPr id="32" name="Group 31"/>
            <p:cNvGrpSpPr/>
            <p:nvPr/>
          </p:nvGrpSpPr>
          <p:grpSpPr>
            <a:xfrm>
              <a:off x="455310" y="0"/>
              <a:ext cx="10710862" cy="6858000"/>
              <a:chOff x="-5200649" y="0"/>
              <a:chExt cx="10710862" cy="6858000"/>
            </a:xfrm>
            <a:effectLst>
              <a:outerShdw blurRad="254000" dist="88900" algn="l" rotWithShape="0">
                <a:srgbClr val="000000">
                  <a:alpha val="51000"/>
                </a:srgbClr>
              </a:outerShdw>
            </a:effectLst>
          </p:grpSpPr>
          <p:sp>
            <p:nvSpPr>
              <p:cNvPr id="6" name="Rectangle 5"/>
              <p:cNvSpPr>
                <a:spLocks/>
              </p:cNvSpPr>
              <p:nvPr/>
            </p:nvSpPr>
            <p:spPr>
              <a:xfrm>
                <a:off x="-5200649" y="0"/>
                <a:ext cx="9848850" cy="6858000"/>
              </a:xfrm>
              <a:prstGeom prst="rect">
                <a:avLst/>
              </a:prstGeom>
              <a:solidFill>
                <a:srgbClr val="FAC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grpSp>
            <p:nvGrpSpPr>
              <p:cNvPr id="12" name="Group 11"/>
              <p:cNvGrpSpPr/>
              <p:nvPr/>
            </p:nvGrpSpPr>
            <p:grpSpPr>
              <a:xfrm>
                <a:off x="4629150" y="2511334"/>
                <a:ext cx="881063" cy="923330"/>
                <a:chOff x="8401050" y="3607250"/>
                <a:chExt cx="881063" cy="923330"/>
              </a:xfrm>
            </p:grpSpPr>
            <p:sp>
              <p:nvSpPr>
                <p:cNvPr id="13" name="Rectangle: Top Corners Rounded 12"/>
                <p:cNvSpPr>
                  <a:spLocks/>
                </p:cNvSpPr>
                <p:nvPr/>
              </p:nvSpPr>
              <p:spPr>
                <a:xfrm rot="5400000">
                  <a:off x="8400703" y="3628384"/>
                  <a:ext cx="881757" cy="881063"/>
                </a:xfrm>
                <a:prstGeom prst="round2SameRect">
                  <a:avLst/>
                </a:prstGeom>
                <a:solidFill>
                  <a:srgbClr val="FAC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4" name="TextBox 13"/>
                <p:cNvSpPr txBox="1">
                  <a:spLocks/>
                </p:cNvSpPr>
                <p:nvPr/>
              </p:nvSpPr>
              <p:spPr>
                <a:xfrm>
                  <a:off x="8513922" y="3607250"/>
                  <a:ext cx="674370" cy="923330"/>
                </a:xfrm>
                <a:prstGeom prst="rect">
                  <a:avLst/>
                </a:prstGeom>
                <a:noFill/>
              </p:spPr>
              <p:txBody>
                <a:bodyPr wrap="square" rtlCol="0">
                  <a:spAutoFit/>
                </a:bodyPr>
                <a:lstStyle/>
                <a:p>
                  <a:pPr algn="ctr"/>
                  <a:r>
                    <a:rPr lang="en-US" sz="5400" b="1" dirty="0">
                      <a:solidFill>
                        <a:srgbClr val="002060"/>
                      </a:solidFill>
                      <a:uFillTx/>
                      <a:latin typeface="DAGGERSQUARE" pitchFamily="50" charset="0"/>
                    </a:rPr>
                    <a:t>A</a:t>
                  </a:r>
                </a:p>
              </p:txBody>
            </p:sp>
          </p:grpSp>
        </p:grpSp>
        <p:sp>
          <p:nvSpPr>
            <p:cNvPr id="109" name="Content Placeholder 2"/>
            <p:cNvSpPr txBox="1">
              <a:spLocks/>
            </p:cNvSpPr>
            <p:nvPr/>
          </p:nvSpPr>
          <p:spPr>
            <a:xfrm>
              <a:off x="3896143" y="1164808"/>
              <a:ext cx="4391025" cy="5245554"/>
            </a:xfrm>
            <a:prstGeom prst="rect">
              <a:avLst/>
            </a:prstGeom>
          </p:spPr>
          <p:txBody>
            <a:bodyPr>
              <a:normAutofit lnSpcReduction="10000"/>
            </a:bodyPr>
            <a:lst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uFillTx/>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uFillTx/>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uFillTx/>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9pPr>
            </a:lstStyle>
            <a:p>
              <a:r>
                <a:rPr lang="en-US" dirty="0">
                  <a:uFillTx/>
                </a:rPr>
                <a:t>It is an application that can manage user’s health.</a:t>
              </a:r>
            </a:p>
            <a:p>
              <a:r>
                <a:rPr lang="en-US" dirty="0">
                  <a:uFillTx/>
                </a:rPr>
                <a:t>Users can update their weight, height and health particulars.</a:t>
              </a:r>
            </a:p>
            <a:p>
              <a:r>
                <a:rPr lang="en-US" dirty="0">
                  <a:uFillTx/>
                </a:rPr>
                <a:t>Users can calculate their BMI to see if they are overweight, underweight and average.</a:t>
              </a:r>
            </a:p>
            <a:p>
              <a:r>
                <a:rPr lang="en-US" dirty="0">
                  <a:uFillTx/>
                </a:rPr>
                <a:t>Workout plans are available for different age groups such as kids, adults and senior citizens.</a:t>
              </a:r>
            </a:p>
            <a:p>
              <a:r>
                <a:rPr lang="en-US" dirty="0">
                  <a:uFillTx/>
                </a:rPr>
                <a:t>Animations will guide users on how to perform the exercise carefully so that they can follow it and execute it safely.</a:t>
              </a:r>
            </a:p>
            <a:p>
              <a:r>
                <a:rPr lang="en-US" dirty="0">
                  <a:uFillTx/>
                </a:rPr>
                <a:t>Timers will challenge users to complete a set in the given duration.</a:t>
              </a:r>
            </a:p>
            <a:p>
              <a:endParaRPr lang="en-US" dirty="0">
                <a:uFillTx/>
              </a:endParaRPr>
            </a:p>
            <a:p>
              <a:endParaRPr lang="en-US" dirty="0">
                <a:uFillTx/>
              </a:endParaRPr>
            </a:p>
            <a:p>
              <a:endParaRPr lang="en-US" dirty="0">
                <a:uFillTx/>
              </a:endParaRPr>
            </a:p>
            <a:p>
              <a:endParaRPr lang="en-US" dirty="0">
                <a:uFillTx/>
              </a:endParaRPr>
            </a:p>
            <a:p>
              <a:pPr marL="45720" indent="0">
                <a:buFont typeface="Arial" pitchFamily="34" charset="0"/>
                <a:buNone/>
              </a:pPr>
              <a:endParaRPr lang="en-US" dirty="0">
                <a:uFillTx/>
              </a:endParaRPr>
            </a:p>
          </p:txBody>
        </p:sp>
        <p:sp>
          <p:nvSpPr>
            <p:cNvPr id="24" name="TextBox 23"/>
            <p:cNvSpPr txBox="1">
              <a:spLocks/>
            </p:cNvSpPr>
            <p:nvPr/>
          </p:nvSpPr>
          <p:spPr>
            <a:xfrm>
              <a:off x="4549139" y="333812"/>
              <a:ext cx="3085032" cy="830997"/>
            </a:xfrm>
            <a:prstGeom prst="rect">
              <a:avLst/>
            </a:prstGeom>
            <a:noFill/>
          </p:spPr>
          <p:txBody>
            <a:bodyPr wrap="square" rtlCol="0">
              <a:spAutoFit/>
            </a:bodyPr>
            <a:lstStyle/>
            <a:p>
              <a:pPr algn="ctr"/>
              <a:r>
                <a:rPr lang="en-US" sz="4800" dirty="0">
                  <a:uFillTx/>
                </a:rPr>
                <a:t>FEATURES</a:t>
              </a:r>
              <a:endParaRPr lang="en-SG" sz="4800" dirty="0">
                <a:uFillTx/>
              </a:endParaRPr>
            </a:p>
          </p:txBody>
        </p:sp>
      </p:grpSp>
      <p:grpSp>
        <p:nvGrpSpPr>
          <p:cNvPr id="5" name="Group 4"/>
          <p:cNvGrpSpPr/>
          <p:nvPr/>
        </p:nvGrpSpPr>
        <p:grpSpPr>
          <a:xfrm>
            <a:off x="-6349366" y="0"/>
            <a:ext cx="10729913" cy="6858000"/>
            <a:chOff x="1394980" y="0"/>
            <a:chExt cx="10729913" cy="6858000"/>
          </a:xfrm>
        </p:grpSpPr>
        <p:grpSp>
          <p:nvGrpSpPr>
            <p:cNvPr id="29" name="Group 28"/>
            <p:cNvGrpSpPr/>
            <p:nvPr/>
          </p:nvGrpSpPr>
          <p:grpSpPr>
            <a:xfrm>
              <a:off x="1394980" y="0"/>
              <a:ext cx="10729913" cy="6858000"/>
              <a:chOff x="-4114800" y="0"/>
              <a:chExt cx="10729913" cy="6858000"/>
            </a:xfrm>
            <a:effectLst>
              <a:outerShdw blurRad="254000" dist="88900" algn="l" rotWithShape="0">
                <a:schemeClr val="tx1">
                  <a:lumMod val="95000"/>
                  <a:lumOff val="5000"/>
                  <a:alpha val="51000"/>
                </a:schemeClr>
              </a:outerShdw>
            </a:effectLst>
          </p:grpSpPr>
          <p:sp>
            <p:nvSpPr>
              <p:cNvPr id="8" name="Rectangle 7"/>
              <p:cNvSpPr>
                <a:spLocks/>
              </p:cNvSpPr>
              <p:nvPr/>
            </p:nvSpPr>
            <p:spPr>
              <a:xfrm>
                <a:off x="-4114800" y="0"/>
                <a:ext cx="9848850" cy="6858000"/>
              </a:xfrm>
              <a:prstGeom prst="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grpSp>
            <p:nvGrpSpPr>
              <p:cNvPr id="11" name="Group 10"/>
              <p:cNvGrpSpPr/>
              <p:nvPr/>
            </p:nvGrpSpPr>
            <p:grpSpPr>
              <a:xfrm>
                <a:off x="5734050" y="2952212"/>
                <a:ext cx="881063" cy="923330"/>
                <a:chOff x="8401050" y="3607250"/>
                <a:chExt cx="881063" cy="923330"/>
              </a:xfrm>
            </p:grpSpPr>
            <p:sp>
              <p:nvSpPr>
                <p:cNvPr id="2" name="Rectangle: Top Corners Rounded 1"/>
                <p:cNvSpPr>
                  <a:spLocks/>
                </p:cNvSpPr>
                <p:nvPr/>
              </p:nvSpPr>
              <p:spPr>
                <a:xfrm rot="5400000">
                  <a:off x="8400703" y="3628384"/>
                  <a:ext cx="881757" cy="881063"/>
                </a:xfrm>
                <a:prstGeom prst="round2SameRect">
                  <a:avLst/>
                </a:prstGeom>
                <a:solidFill>
                  <a:srgbClr val="C8C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3" name="TextBox 2"/>
                <p:cNvSpPr txBox="1">
                  <a:spLocks/>
                </p:cNvSpPr>
                <p:nvPr/>
              </p:nvSpPr>
              <p:spPr>
                <a:xfrm>
                  <a:off x="8513922" y="3607250"/>
                  <a:ext cx="674370" cy="923330"/>
                </a:xfrm>
                <a:prstGeom prst="rect">
                  <a:avLst/>
                </a:prstGeom>
                <a:noFill/>
              </p:spPr>
              <p:txBody>
                <a:bodyPr wrap="square" rtlCol="0">
                  <a:spAutoFit/>
                </a:bodyPr>
                <a:lstStyle/>
                <a:p>
                  <a:pPr algn="ctr"/>
                  <a:r>
                    <a:rPr lang="en-US" sz="5400" b="1" dirty="0">
                      <a:solidFill>
                        <a:schemeClr val="accent6"/>
                      </a:solidFill>
                      <a:uFillTx/>
                      <a:latin typeface="DAGGERSQUARE" pitchFamily="50" charset="0"/>
                    </a:rPr>
                    <a:t>B</a:t>
                  </a:r>
                </a:p>
              </p:txBody>
            </p:sp>
          </p:grpSp>
        </p:grpSp>
        <p:sp>
          <p:nvSpPr>
            <p:cNvPr id="10" name="TextBox 9"/>
            <p:cNvSpPr txBox="1">
              <a:spLocks/>
            </p:cNvSpPr>
            <p:nvPr/>
          </p:nvSpPr>
          <p:spPr>
            <a:xfrm>
              <a:off x="5137591" y="333812"/>
              <a:ext cx="4153256" cy="830997"/>
            </a:xfrm>
            <a:prstGeom prst="rect">
              <a:avLst/>
            </a:prstGeom>
            <a:noFill/>
          </p:spPr>
          <p:txBody>
            <a:bodyPr wrap="square" rtlCol="0">
              <a:spAutoFit/>
            </a:bodyPr>
            <a:lstStyle/>
            <a:p>
              <a:pPr algn="ctr"/>
              <a:r>
                <a:rPr lang="en-US" sz="4800" dirty="0">
                  <a:uFillTx/>
                </a:rPr>
                <a:t>FEATURES</a:t>
              </a:r>
              <a:endParaRPr lang="en-SG" sz="4800" dirty="0">
                <a:uFillTx/>
              </a:endParaRPr>
            </a:p>
          </p:txBody>
        </p:sp>
        <p:sp>
          <p:nvSpPr>
            <p:cNvPr id="107" name="Content Placeholder 2"/>
            <p:cNvSpPr txBox="1">
              <a:spLocks/>
            </p:cNvSpPr>
            <p:nvPr/>
          </p:nvSpPr>
          <p:spPr>
            <a:xfrm>
              <a:off x="5578757" y="1367994"/>
              <a:ext cx="4391025" cy="5245554"/>
            </a:xfrm>
            <a:prstGeom prst="rect">
              <a:avLst/>
            </a:prstGeom>
          </p:spPr>
          <p:txBody>
            <a:bodyPr vert="horz" lIns="91440" tIns="45720" rIns="91440" bIns="45720" rtlCol="0">
              <a:normAutofit lnSpcReduction="10000"/>
            </a:bodyPr>
            <a:lst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uFillTx/>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uFillTx/>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uFillTx/>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uFillTx/>
                  <a:latin typeface="+mn-lt"/>
                  <a:ea typeface="+mn-ea"/>
                  <a:cs typeface="+mn-cs"/>
                </a:defRPr>
              </a:lvl9pPr>
            </a:lstStyle>
            <a:p>
              <a:r>
                <a:rPr lang="en-US" dirty="0">
                  <a:uFillTx/>
                </a:rPr>
                <a:t>Users can book appointments and pay at the application. This reduces the hustle and work as they do not have to queue very long on the clinic.</a:t>
              </a:r>
            </a:p>
            <a:p>
              <a:r>
                <a:rPr lang="en-US" dirty="0">
                  <a:uFillTx/>
                </a:rPr>
                <a:t>Users can choose which healthcare institutions, specialty centers, polyclinics they want to be consulted at</a:t>
              </a:r>
            </a:p>
            <a:p>
              <a:r>
                <a:rPr lang="en-US" dirty="0">
                  <a:uFillTx/>
                </a:rPr>
                <a:t>Users can choose which date &amp; time they want to book the consultation. Hence, they can visit in their own time without adjusting their schedule for other things</a:t>
              </a:r>
            </a:p>
            <a:p>
              <a:r>
                <a:rPr lang="en-US" dirty="0">
                  <a:uFillTx/>
                </a:rPr>
                <a:t>The application also has a location feature which can see nearby hospitals and clinics. Users can then select one of these to go to without travelling very far</a:t>
              </a:r>
            </a:p>
            <a:p>
              <a:endParaRPr lang="en-US" dirty="0">
                <a:uFillTx/>
              </a:endParaRPr>
            </a:p>
            <a:p>
              <a:endParaRPr lang="en-US" dirty="0">
                <a:uFillTx/>
              </a:endParaRPr>
            </a:p>
          </p:txBody>
        </p:sp>
      </p:grpSp>
      <p:grpSp>
        <p:nvGrpSpPr>
          <p:cNvPr id="114" name="Group 113"/>
          <p:cNvGrpSpPr/>
          <p:nvPr/>
        </p:nvGrpSpPr>
        <p:grpSpPr>
          <a:xfrm>
            <a:off x="-7373224" y="0"/>
            <a:ext cx="10729913" cy="6858000"/>
            <a:chOff x="-5219700" y="0"/>
            <a:chExt cx="10729913" cy="6858000"/>
          </a:xfrm>
          <a:effectLst>
            <a:outerShdw blurRad="254000" dist="88900" algn="l" rotWithShape="0">
              <a:srgbClr val="000000">
                <a:alpha val="51000"/>
              </a:srgbClr>
            </a:outerShdw>
          </a:effectLst>
        </p:grpSpPr>
        <p:sp>
          <p:nvSpPr>
            <p:cNvPr id="115" name="Rectangle 114"/>
            <p:cNvSpPr>
              <a:spLocks/>
            </p:cNvSpPr>
            <p:nvPr/>
          </p:nvSpPr>
          <p:spPr>
            <a:xfrm>
              <a:off x="-5219700" y="0"/>
              <a:ext cx="9848850" cy="6858000"/>
            </a:xfrm>
            <a:prstGeom prst="rect">
              <a:avLst/>
            </a:prstGeom>
            <a:solidFill>
              <a:srgbClr val="FAC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grpSp>
          <p:nvGrpSpPr>
            <p:cNvPr id="116" name="Group 115"/>
            <p:cNvGrpSpPr/>
            <p:nvPr/>
          </p:nvGrpSpPr>
          <p:grpSpPr>
            <a:xfrm>
              <a:off x="4629150" y="2511334"/>
              <a:ext cx="881063" cy="923330"/>
              <a:chOff x="8401050" y="3607250"/>
              <a:chExt cx="881063" cy="923330"/>
            </a:xfrm>
          </p:grpSpPr>
          <p:sp>
            <p:nvSpPr>
              <p:cNvPr id="117" name="Rectangle: Top Corners Rounded 116"/>
              <p:cNvSpPr>
                <a:spLocks/>
              </p:cNvSpPr>
              <p:nvPr/>
            </p:nvSpPr>
            <p:spPr>
              <a:xfrm rot="5400000">
                <a:off x="8400703" y="3628384"/>
                <a:ext cx="881757" cy="881063"/>
              </a:xfrm>
              <a:prstGeom prst="round2SameRect">
                <a:avLst/>
              </a:prstGeom>
              <a:solidFill>
                <a:srgbClr val="FAC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8" name="TextBox 117"/>
              <p:cNvSpPr txBox="1">
                <a:spLocks/>
              </p:cNvSpPr>
              <p:nvPr/>
            </p:nvSpPr>
            <p:spPr>
              <a:xfrm>
                <a:off x="8513922" y="3607250"/>
                <a:ext cx="674370" cy="923330"/>
              </a:xfrm>
              <a:prstGeom prst="rect">
                <a:avLst/>
              </a:prstGeom>
              <a:noFill/>
            </p:spPr>
            <p:txBody>
              <a:bodyPr wrap="square" rtlCol="0">
                <a:spAutoFit/>
              </a:bodyPr>
              <a:lstStyle/>
              <a:p>
                <a:pPr algn="ctr"/>
                <a:r>
                  <a:rPr lang="en-US" sz="5400" b="1" dirty="0">
                    <a:solidFill>
                      <a:schemeClr val="accent1">
                        <a:lumMod val="50000"/>
                      </a:schemeClr>
                    </a:solidFill>
                    <a:uFillTx/>
                    <a:latin typeface="DAGGERSQUARE" pitchFamily="50" charset="0"/>
                  </a:rPr>
                  <a:t>C</a:t>
                </a:r>
              </a:p>
            </p:txBody>
          </p:sp>
        </p:grpSp>
      </p:grpSp>
      <p:pic>
        <p:nvPicPr>
          <p:cNvPr id="26" name="Picture 2" descr="Image result for ite logo png"/>
          <p:cNvPicPr>
            <a:picLocks noChangeAspect="1" noChangeArrowheads="1"/>
          </p:cNvPicPr>
          <p:nvPr/>
        </p:nvPicPr>
        <p:blipFill>
          <a:blip r:embed="rId3" cstate="print"/>
          <a:srcRect/>
          <a:stretch>
            <a:fillRect/>
          </a:stretch>
        </p:blipFill>
        <p:spPr bwMode="auto">
          <a:xfrm>
            <a:off x="11916212" y="6582212"/>
            <a:ext cx="275788" cy="27578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75E-6 0 L 0.54388 -0.00231 " pathEditMode="relative" rAng="0" ptsTypes="AA">
                                      <p:cBhvr>
                                        <p:cTn id="6" dur="1250" fill="hold"/>
                                        <p:tgtEl>
                                          <p:spTgt spid="25"/>
                                        </p:tgtEl>
                                        <p:attrNameLst>
                                          <p:attrName>ppt_x</p:attrName>
                                          <p:attrName>ppt_y</p:attrName>
                                        </p:attrNameLst>
                                      </p:cBhvr>
                                      <p:rCtr x="27187" y="-116"/>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8.33333E-7 0 L 0.55391 -0.00231 " pathEditMode="relative" rAng="0" ptsTypes="AA">
                                      <p:cBhvr>
                                        <p:cTn id="10" dur="2000" fill="hold"/>
                                        <p:tgtEl>
                                          <p:spTgt spid="5"/>
                                        </p:tgtEl>
                                        <p:attrNameLst>
                                          <p:attrName>ppt_x</p:attrName>
                                          <p:attrName>ppt_y</p:attrName>
                                        </p:attrNameLst>
                                      </p:cBhvr>
                                      <p:rCtr x="27695"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b="1" dirty="0">
                <a:uFillTx/>
              </a:rPr>
              <a:t>Target users/audience</a:t>
            </a:r>
          </a:p>
        </p:txBody>
      </p:sp>
      <p:sp>
        <p:nvSpPr>
          <p:cNvPr id="3" name="Content Placeholder 2"/>
          <p:cNvSpPr>
            <a:spLocks noGrp="1"/>
          </p:cNvSpPr>
          <p:nvPr>
            <p:ph idx="1"/>
          </p:nvPr>
        </p:nvSpPr>
        <p:spPr/>
        <p:txBody>
          <a:bodyPr/>
          <a:lstStyle/>
          <a:p>
            <a:pPr>
              <a:buFont typeface="Courier New" panose="02070309020205020404" pitchFamily="49" charset="0"/>
              <a:buChar char="o"/>
            </a:pPr>
            <a:r>
              <a:rPr lang="en-SG" dirty="0">
                <a:uFillTx/>
              </a:rPr>
              <a:t>People who has a passion for exercising</a:t>
            </a:r>
          </a:p>
          <a:p>
            <a:pPr>
              <a:buFont typeface="Courier New" panose="02070309020205020404" pitchFamily="49" charset="0"/>
              <a:buChar char="o"/>
            </a:pPr>
            <a:r>
              <a:rPr lang="en-SG" dirty="0">
                <a:uFillTx/>
              </a:rPr>
              <a:t>People who wants to maintain their fitness level</a:t>
            </a:r>
          </a:p>
          <a:p>
            <a:pPr>
              <a:buFont typeface="Courier New" panose="02070309020205020404" pitchFamily="49" charset="0"/>
              <a:buChar char="o"/>
            </a:pPr>
            <a:r>
              <a:rPr lang="en-SG" dirty="0">
                <a:uFillTx/>
              </a:rPr>
              <a:t>People who want to lose weight</a:t>
            </a:r>
          </a:p>
          <a:p>
            <a:pPr>
              <a:buFont typeface="Courier New" panose="02070309020205020404" pitchFamily="49" charset="0"/>
              <a:buChar char="o"/>
            </a:pPr>
            <a:r>
              <a:rPr lang="en-SG" dirty="0">
                <a:uFillTx/>
              </a:rPr>
              <a:t>People who wants to find out about diseases &amp; illnesses</a:t>
            </a:r>
          </a:p>
          <a:p>
            <a:pPr>
              <a:buFont typeface="Courier New" panose="02070309020205020404" pitchFamily="49" charset="0"/>
              <a:buChar char="o"/>
            </a:pPr>
            <a:r>
              <a:rPr lang="en-SG" dirty="0">
                <a:uFillTx/>
              </a:rPr>
              <a:t>Doctors also are a target user as they can recommend this application to their patients so that they become aware of the different types of illnesses there are.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1204" y="448811"/>
            <a:ext cx="9144000" cy="1143000"/>
          </a:xfrm>
        </p:spPr>
        <p:txBody>
          <a:bodyPr/>
          <a:lstStyle/>
          <a:p>
            <a:r>
              <a:rPr lang="en-SG" b="1" dirty="0">
                <a:uFillTx/>
              </a:rPr>
              <a:t>Application Requirements</a:t>
            </a:r>
          </a:p>
        </p:txBody>
      </p:sp>
      <p:sp>
        <p:nvSpPr>
          <p:cNvPr id="3" name="Content Placeholder 2"/>
          <p:cNvSpPr>
            <a:spLocks noGrp="1"/>
          </p:cNvSpPr>
          <p:nvPr>
            <p:ph idx="1"/>
          </p:nvPr>
        </p:nvSpPr>
        <p:spPr/>
        <p:txBody>
          <a:bodyPr>
            <a:normAutofit fontScale="92500" lnSpcReduction="10000"/>
          </a:bodyPr>
          <a:lstStyle/>
          <a:p>
            <a:pPr lvl="0">
              <a:buFont typeface="Courier New" panose="02070309020205020404" pitchFamily="49" charset="0"/>
              <a:buChar char="o"/>
            </a:pPr>
            <a:r>
              <a:rPr lang="en-SG" dirty="0">
                <a:uFillTx/>
              </a:rPr>
              <a:t>The application must be user friendly and convenient to users.</a:t>
            </a:r>
          </a:p>
          <a:p>
            <a:pPr lvl="0">
              <a:buFont typeface="Courier New" panose="02070309020205020404" pitchFamily="49" charset="0"/>
              <a:buChar char="o"/>
            </a:pPr>
            <a:r>
              <a:rPr lang="en-SG" dirty="0">
                <a:uFillTx/>
              </a:rPr>
              <a:t> The application must be able to navigate to different sections and pages for the user to use.</a:t>
            </a:r>
          </a:p>
          <a:p>
            <a:pPr lvl="0">
              <a:buFont typeface="Courier New" panose="02070309020205020404" pitchFamily="49" charset="0"/>
              <a:buChar char="o"/>
            </a:pPr>
            <a:r>
              <a:rPr lang="en-SG" dirty="0">
                <a:uFillTx/>
              </a:rPr>
              <a:t> User’s must be able to edit and update their personal fitness information &amp; progress.</a:t>
            </a:r>
          </a:p>
          <a:p>
            <a:pPr lvl="0">
              <a:buFont typeface="Courier New" panose="02070309020205020404" pitchFamily="49" charset="0"/>
              <a:buChar char="o"/>
            </a:pPr>
            <a:r>
              <a:rPr lang="en-SG" dirty="0">
                <a:uFillTx/>
              </a:rPr>
              <a:t> The application should be able to manage and organize the user’s diet and workout plan</a:t>
            </a:r>
          </a:p>
          <a:p>
            <a:pPr lvl="0">
              <a:buFont typeface="Courier New" panose="02070309020205020404" pitchFamily="49" charset="0"/>
              <a:buChar char="o"/>
            </a:pPr>
            <a:r>
              <a:rPr lang="en-SG" dirty="0">
                <a:uFillTx/>
              </a:rPr>
              <a:t>The application must be able to have animations on the workout plan to show users how to perform an exercise safely</a:t>
            </a:r>
          </a:p>
          <a:p>
            <a:pPr lvl="0">
              <a:buFont typeface="Courier New" panose="02070309020205020404" pitchFamily="49" charset="0"/>
              <a:buChar char="o"/>
            </a:pPr>
            <a:r>
              <a:rPr lang="en-SG" dirty="0">
                <a:uFillTx/>
              </a:rPr>
              <a:t>The application must have a list of diseases to show users how to prevent getting them and should also show their symptoms</a:t>
            </a:r>
          </a:p>
          <a:p>
            <a:pPr lvl="0">
              <a:buFont typeface="Courier New" panose="02070309020205020404" pitchFamily="49" charset="0"/>
              <a:buChar char="o"/>
            </a:pPr>
            <a:r>
              <a:rPr lang="en-SG" dirty="0">
                <a:uFillTx/>
              </a:rPr>
              <a:t>The application must have a guide on how to have a healthy lifestyle</a:t>
            </a:r>
          </a:p>
          <a:p>
            <a:pPr lvl="0">
              <a:buFont typeface="Courier New" panose="02070309020205020404" pitchFamily="49" charset="0"/>
              <a:buChar char="o"/>
            </a:pPr>
            <a:r>
              <a:rPr lang="en-SG" dirty="0">
                <a:uFillTx/>
              </a:rPr>
              <a:t>The application must have a BMI calculator to see the user’s fitness level</a:t>
            </a:r>
          </a:p>
          <a:p>
            <a:pPr>
              <a:buFont typeface="Courier New" panose="02070309020205020404" pitchFamily="49" charset="0"/>
              <a:buChar char="o"/>
            </a:pPr>
            <a:endParaRPr lang="en-SG" dirty="0">
              <a:uFillTx/>
            </a:endParaRPr>
          </a:p>
        </p:txBody>
      </p:sp>
      <p:pic>
        <p:nvPicPr>
          <p:cNvPr id="4" name="Picture 2" descr="Image result for ite logo png"/>
          <p:cNvPicPr>
            <a:picLocks noChangeAspect="1" noChangeArrowheads="1"/>
          </p:cNvPicPr>
          <p:nvPr/>
        </p:nvPicPr>
        <p:blipFill>
          <a:blip r:embed="rId2" cstate="print"/>
          <a:srcRect/>
          <a:stretch>
            <a:fillRect/>
          </a:stretch>
        </p:blipFill>
        <p:spPr bwMode="auto">
          <a:xfrm>
            <a:off x="11916212" y="6582212"/>
            <a:ext cx="275788" cy="27578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uFillTx/>
                <a:latin typeface="Rockwell" panose="02060603020205020403" pitchFamily="18" charset="0"/>
              </a:rPr>
              <a:t>Problems encountered</a:t>
            </a:r>
          </a:p>
        </p:txBody>
      </p:sp>
      <p:graphicFrame>
        <p:nvGraphicFramePr>
          <p:cNvPr id="4" name="Content Placeholder 3"/>
          <p:cNvGraphicFramePr>
            <a:graphicFrameLocks noGrp="1"/>
          </p:cNvGraphicFramePr>
          <p:nvPr>
            <p:ph idx="1"/>
          </p:nvPr>
        </p:nvGraphicFramePr>
        <p:xfrm>
          <a:off x="744280" y="1850065"/>
          <a:ext cx="10760148" cy="4295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Image result for ite logo png"/>
          <p:cNvPicPr>
            <a:picLocks noChangeAspect="1" noChangeArrowheads="1"/>
          </p:cNvPicPr>
          <p:nvPr/>
        </p:nvPicPr>
        <p:blipFill>
          <a:blip r:embed="rId7" cstate="print"/>
          <a:srcRect/>
          <a:stretch>
            <a:fillRect/>
          </a:stretch>
        </p:blipFill>
        <p:spPr bwMode="auto">
          <a:xfrm>
            <a:off x="11916212" y="6582212"/>
            <a:ext cx="275788" cy="27578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uFillTx/>
                <a:latin typeface="Rockwell" panose="02060603020205020403" pitchFamily="18" charset="0"/>
              </a:rPr>
              <a:t>Workable Solutions </a:t>
            </a:r>
          </a:p>
        </p:txBody>
      </p:sp>
      <p:graphicFrame>
        <p:nvGraphicFramePr>
          <p:cNvPr id="4" name="Content Placeholder 3"/>
          <p:cNvGraphicFramePr>
            <a:graphicFrameLocks noGrp="1"/>
          </p:cNvGraphicFramePr>
          <p:nvPr>
            <p:ph idx="1"/>
          </p:nvPr>
        </p:nvGraphicFramePr>
        <p:xfrm>
          <a:off x="477061" y="1871331"/>
          <a:ext cx="11314446" cy="4492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Image result for ite logo png"/>
          <p:cNvPicPr>
            <a:picLocks noChangeAspect="1" noChangeArrowheads="1"/>
          </p:cNvPicPr>
          <p:nvPr/>
        </p:nvPicPr>
        <p:blipFill>
          <a:blip r:embed="rId7" cstate="print"/>
          <a:srcRect/>
          <a:stretch>
            <a:fillRect/>
          </a:stretch>
        </p:blipFill>
        <p:spPr bwMode="auto">
          <a:xfrm>
            <a:off x="11916212" y="6582212"/>
            <a:ext cx="275788" cy="275788"/>
          </a:xfrm>
          <a:prstGeom prst="rect">
            <a:avLst/>
          </a:prstGeom>
          <a:noFill/>
        </p:spPr>
      </p:pic>
    </p:spTree>
  </p:cSld>
  <p:clrMapOvr>
    <a:masterClrMapping/>
  </p:clrMapOvr>
</p:sld>
</file>

<file path=ppt/theme/theme1.xml><?xml version="1.0" encoding="utf-8"?>
<a:theme xmlns:a="http://schemas.openxmlformats.org/drawingml/2006/main" name="Health Fitness 16x9">
  <a:themeElements>
    <a:clrScheme name="HealthFitness">
      <a:dk1>
        <a:srgbClr val="595959"/>
      </a:dk1>
      <a:lt1>
        <a:srgbClr val="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HealthFitness">
      <a:dk1>
        <a:srgbClr val="595959"/>
      </a:dk1>
      <a:lt1>
        <a:srgbClr val="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HealthFitness">
      <a:dk1>
        <a:srgbClr val="595959"/>
      </a:dk1>
      <a:lt1>
        <a:srgbClr val="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853</TotalTime>
  <Words>3867</Words>
  <Application>Microsoft Office PowerPoint</Application>
  <PresentationFormat>Widescreen</PresentationFormat>
  <Paragraphs>459</Paragraphs>
  <Slides>45</Slides>
  <Notes>2</Notes>
  <HiddenSlides>0</HiddenSlides>
  <MMClips>9</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Arial</vt:lpstr>
      <vt:lpstr>Calibri</vt:lpstr>
      <vt:lpstr>Calibri Light</vt:lpstr>
      <vt:lpstr>Castellar</vt:lpstr>
      <vt:lpstr>Courier New</vt:lpstr>
      <vt:lpstr>DAGGERSQUARE</vt:lpstr>
      <vt:lpstr>Franklin Gothic Book</vt:lpstr>
      <vt:lpstr>Rockwell</vt:lpstr>
      <vt:lpstr>Segoe UI</vt:lpstr>
      <vt:lpstr>Tahoma</vt:lpstr>
      <vt:lpstr>Times New Roman</vt:lpstr>
      <vt:lpstr>Wingdings</vt:lpstr>
      <vt:lpstr>Health Fitness 16x9</vt:lpstr>
      <vt:lpstr>Healthees</vt:lpstr>
      <vt:lpstr>Roles &amp; Contributions of group members</vt:lpstr>
      <vt:lpstr>Roles of the group members</vt:lpstr>
      <vt:lpstr>Purpose of the healthees application</vt:lpstr>
      <vt:lpstr>PowerPoint Presentation</vt:lpstr>
      <vt:lpstr>Target users/audience</vt:lpstr>
      <vt:lpstr>Application Requirements</vt:lpstr>
      <vt:lpstr>Problems encountered</vt:lpstr>
      <vt:lpstr>Workable Solutions </vt:lpstr>
      <vt:lpstr>Project resources &amp; softwares</vt:lpstr>
      <vt:lpstr>Why did we choose these resources to use for the application?</vt:lpstr>
      <vt:lpstr>Project progress chart in %</vt:lpstr>
      <vt:lpstr>What is in the application?</vt:lpstr>
      <vt:lpstr>Welcome screen</vt:lpstr>
      <vt:lpstr>Register page</vt:lpstr>
      <vt:lpstr>changing the password</vt:lpstr>
      <vt:lpstr>Login page</vt:lpstr>
      <vt:lpstr>Home page</vt:lpstr>
      <vt:lpstr>Application sections</vt:lpstr>
      <vt:lpstr>USERS PROFILE</vt:lpstr>
      <vt:lpstr>Emergency button</vt:lpstr>
      <vt:lpstr>BMI Calculator</vt:lpstr>
      <vt:lpstr>Workout plan</vt:lpstr>
      <vt:lpstr>Diet Plan </vt:lpstr>
      <vt:lpstr>Weight programs</vt:lpstr>
      <vt:lpstr>programmes</vt:lpstr>
      <vt:lpstr>Booking an appointment</vt:lpstr>
      <vt:lpstr>Payment for the appointment</vt:lpstr>
      <vt:lpstr>Lifestyle interventions</vt:lpstr>
      <vt:lpstr>Health news section</vt:lpstr>
      <vt:lpstr>Living a better life</vt:lpstr>
      <vt:lpstr>List of diseases</vt:lpstr>
      <vt:lpstr>Diabetes risk assessment</vt:lpstr>
      <vt:lpstr>Location service</vt:lpstr>
      <vt:lpstr>Use cases</vt:lpstr>
      <vt:lpstr>Use cases</vt:lpstr>
      <vt:lpstr>How can this benefit doctors?</vt:lpstr>
      <vt:lpstr>How can the APPLICATION benefit users?</vt:lpstr>
      <vt:lpstr>Ways to improve our application </vt:lpstr>
      <vt:lpstr>PowerPoint Presentation</vt:lpstr>
      <vt:lpstr>PowerPoint Presentation</vt:lpstr>
      <vt:lpstr>PowerPoint Presentation</vt:lpstr>
      <vt:lpstr>What did we learn while doing the project?</vt:lpstr>
      <vt:lpstr>Conclusion</vt:lpstr>
      <vt:lpstr>The end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Healthees</dc:title>
  <dc:creator>Liza Buenaobra</dc:creator>
  <cp:lastModifiedBy>SOONG JIA KANG DANIEL</cp:lastModifiedBy>
  <cp:revision>119</cp:revision>
  <dcterms:created xsi:type="dcterms:W3CDTF">2018-11-08T11:00:09Z</dcterms:created>
  <dcterms:modified xsi:type="dcterms:W3CDTF">2022-02-18T19:57:12Z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